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685800" y="2130425"/>
            <a:ext cx="7772400" cy="1470025"/>
          </a:xfrm>
          <a:prstGeom prst="rect">
            <a:avLst/>
          </a:prstGeom>
        </p:spPr>
        <p:txBody>
          <a:bodyPr/>
          <a:lstStyle/>
          <a:p>
            <a:pPr/>
            <a:r>
              <a:t>Title Text</a:t>
            </a:r>
          </a:p>
        </p:txBody>
      </p:sp>
      <p:sp>
        <p:nvSpPr>
          <p:cNvPr id="12"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0"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3"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half" idx="21"/>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3" name="Picture Placeholder 2"/>
          <p:cNvSpPr/>
          <p:nvPr>
            <p:ph type="pic" sz="half" idx="21"/>
          </p:nvPr>
        </p:nvSpPr>
        <p:spPr>
          <a:xfrm>
            <a:off x="1792288" y="612775"/>
            <a:ext cx="5486401" cy="4114800"/>
          </a:xfrm>
          <a:prstGeom prst="rect">
            <a:avLst/>
          </a:prstGeom>
        </p:spPr>
        <p:txBody>
          <a:bodyPr lIns="91439" rIns="91439">
            <a:noAutofit/>
          </a:bodyPr>
          <a:lstStyle/>
          <a:p>
            <a:pPr/>
          </a:p>
        </p:txBody>
      </p:sp>
      <p:sp>
        <p:nvSpPr>
          <p:cNvPr id="84"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hyperlink" Target="https://code.earthengine.google.com/e6da1a76ab1cbc303205f3a1d7188c5d" TargetMode="External"/><Relationship Id="rId4" Type="http://schemas.openxmlformats.org/officeDocument/2006/relationships/hyperlink" Target="https://code.earthengine.google.com/82a0cd6ea6d3a2a0b0a2f3ee408338f2" TargetMode="External"/><Relationship Id="rId5" Type="http://schemas.openxmlformats.org/officeDocument/2006/relationships/hyperlink" Target="https://earthexplorer.usgs.gov/" TargetMode="External"/><Relationship Id="rId6" Type="http://schemas.openxmlformats.org/officeDocument/2006/relationships/hyperlink" Target="https://www.openstreetmap.org/#map=14/11.49872/76.17561"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hyperlink" Target="https://indiawris.gov.in/wris/#/" TargetMode="External"/><Relationship Id="rId4" Type="http://schemas.openxmlformats.org/officeDocument/2006/relationships/hyperlink" Target="https://www.data.gov.in/catalog/rainfall?page=2"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7.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i.org/10.1080/17538947.2023.2295408" TargetMode="External"/><Relationship Id="rId3" Type="http://schemas.openxmlformats.org/officeDocument/2006/relationships/hyperlink" Target="https://doi.org/10.1080/17538947.2023.2300731" TargetMode="External"/></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2139/ssrn.4907082" TargetMode="External"/></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i.org/10.1080/17538947.2023.2177359" TargetMode="External"/></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eeexplore.ieee.org/xpl/conhome/10226/proceeding"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Landslide Risk Assessment  Using Multi-source data and spatial analysis for wayanad district."/>
          <p:cNvSpPr txBox="1"/>
          <p:nvPr>
            <p:ph type="ctrTitle"/>
          </p:nvPr>
        </p:nvSpPr>
        <p:spPr>
          <a:xfrm>
            <a:off x="685799" y="1151967"/>
            <a:ext cx="7950253" cy="1744695"/>
          </a:xfrm>
          <a:prstGeom prst="rect">
            <a:avLst/>
          </a:prstGeom>
          <a:gradFill>
            <a:gsLst>
              <a:gs pos="0">
                <a:srgbClr val="2A869F"/>
              </a:gs>
              <a:gs pos="80000">
                <a:srgbClr val="37B1D1"/>
              </a:gs>
              <a:gs pos="100000">
                <a:srgbClr val="34B3D5"/>
              </a:gs>
            </a:gsLst>
            <a:lin ang="16200000"/>
          </a:gradFill>
          <a:ln w="9525">
            <a:solidFill>
              <a:srgbClr val="46AAC4"/>
            </a:solidFill>
            <a:round/>
          </a:ln>
          <a:effectLst>
            <a:outerShdw sx="100000" sy="100000" kx="0" ky="0" algn="b" rotWithShape="0" blurRad="38100" dist="23000" dir="5400000">
              <a:srgbClr val="000000">
                <a:alpha val="35000"/>
              </a:srgbClr>
            </a:outerShdw>
          </a:effectLst>
        </p:spPr>
        <p:txBody>
          <a:bodyPr/>
          <a:lstStyle>
            <a:lvl1pPr algn="l">
              <a:defRPr sz="1800">
                <a:solidFill>
                  <a:srgbClr val="FFFFFF"/>
                </a:solidFill>
              </a:defRPr>
            </a:lvl1pPr>
          </a:lstStyle>
          <a:p>
            <a:pPr/>
            <a:r>
              <a:t>Landslide Risk Assessment  Using Multi-source data and spatial analysis for wayanad district.</a:t>
            </a:r>
          </a:p>
        </p:txBody>
      </p:sp>
      <p:sp>
        <p:nvSpPr>
          <p:cNvPr id="95" name="Thiyaneshwar T 2022115136…"/>
          <p:cNvSpPr txBox="1"/>
          <p:nvPr>
            <p:ph type="subTitle" sz="quarter" idx="1"/>
          </p:nvPr>
        </p:nvSpPr>
        <p:spPr>
          <a:xfrm>
            <a:off x="6270925" y="4470458"/>
            <a:ext cx="2496486" cy="702211"/>
          </a:xfrm>
          <a:prstGeom prst="rect">
            <a:avLst/>
          </a:prstGeom>
          <a:solidFill>
            <a:srgbClr val="FFFFFF"/>
          </a:solidFill>
          <a:ln w="25400">
            <a:solidFill>
              <a:schemeClr val="accent1"/>
            </a:solidFill>
            <a:round/>
          </a:ln>
          <a:effectLst>
            <a:outerShdw sx="100000" sy="100000" kx="0" ky="0" algn="b" rotWithShape="0" blurRad="38100" dist="23000" dir="5400000">
              <a:srgbClr val="000000">
                <a:alpha val="35000"/>
              </a:srgbClr>
            </a:outerShdw>
          </a:effectLst>
        </p:spPr>
        <p:txBody>
          <a:bodyPr/>
          <a:lstStyle/>
          <a:p>
            <a:pPr algn="l" defTabSz="704087">
              <a:spcBef>
                <a:spcPts val="0"/>
              </a:spcBef>
              <a:defRPr sz="1386">
                <a:solidFill>
                  <a:srgbClr val="000000"/>
                </a:solidFill>
              </a:defRPr>
            </a:pPr>
            <a:r>
              <a:t>Thiyaneshwar T 2022115136</a:t>
            </a:r>
          </a:p>
          <a:p>
            <a:pPr algn="l" defTabSz="704087">
              <a:spcBef>
                <a:spcPts val="0"/>
              </a:spcBef>
              <a:defRPr sz="1386">
                <a:solidFill>
                  <a:srgbClr val="000000"/>
                </a:solidFill>
              </a:defRPr>
            </a:pPr>
            <a:r>
              <a:t>J Soham Panda 2022115024</a:t>
            </a:r>
          </a:p>
          <a:p>
            <a:pPr algn="l" defTabSz="704087">
              <a:spcBef>
                <a:spcPts val="0"/>
              </a:spcBef>
              <a:defRPr sz="1386">
                <a:solidFill>
                  <a:srgbClr val="000000"/>
                </a:solidFill>
              </a:defRPr>
            </a:pPr>
            <a:r>
              <a:t>Aniketh B Balaji 2022115052</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94"/>
                                        </p:tgtEl>
                                        <p:attrNameLst>
                                          <p:attrName>style.visibility</p:attrName>
                                        </p:attrNameLst>
                                      </p:cBhvr>
                                      <p:to>
                                        <p:strVal val="visible"/>
                                      </p:to>
                                    </p:set>
                                    <p:anim calcmode="lin" valueType="num">
                                      <p:cBhvr>
                                        <p:cTn id="7" dur="4000" fill="hold"/>
                                        <p:tgtEl>
                                          <p:spTgt spid="94"/>
                                        </p:tgtEl>
                                        <p:attrNameLst>
                                          <p:attrName>ppt_x</p:attrName>
                                        </p:attrNameLst>
                                      </p:cBhvr>
                                      <p:tavLst>
                                        <p:tav tm="0">
                                          <p:val>
                                            <p:strVal val="0-#ppt_w/2"/>
                                          </p:val>
                                        </p:tav>
                                        <p:tav tm="100000">
                                          <p:val>
                                            <p:strVal val="#ppt_x"/>
                                          </p:val>
                                        </p:tav>
                                      </p:tavLst>
                                    </p:anim>
                                    <p:anim calcmode="lin" valueType="num">
                                      <p:cBhvr>
                                        <p:cTn id="8" dur="4000" fill="hold"/>
                                        <p:tgtEl>
                                          <p:spTgt spid="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4" grpId="1"/>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Title 1"/>
          <p:cNvSpPr txBox="1"/>
          <p:nvPr>
            <p:ph type="title"/>
          </p:nvPr>
        </p:nvSpPr>
        <p:spPr>
          <a:xfrm>
            <a:off x="447675" y="274638"/>
            <a:ext cx="8391525" cy="457201"/>
          </a:xfrm>
          <a:prstGeom prst="rect">
            <a:avLst/>
          </a:prstGeom>
        </p:spPr>
        <p:txBody>
          <a:bodyPr/>
          <a:lstStyle/>
          <a:p>
            <a:pPr defTabSz="365760">
              <a:defRPr b="1" sz="1560">
                <a:latin typeface="Times New Roman"/>
                <a:ea typeface="Times New Roman"/>
                <a:cs typeface="Times New Roman"/>
                <a:sym typeface="Times New Roman"/>
              </a:defRPr>
            </a:pPr>
            <a:br/>
            <a:r>
              <a:rPr sz="840"/>
              <a:t>LITERATURE SURVEY</a:t>
            </a:r>
            <a:r>
              <a:t> </a:t>
            </a:r>
            <a:br/>
          </a:p>
        </p:txBody>
      </p:sp>
      <p:graphicFrame>
        <p:nvGraphicFramePr>
          <p:cNvPr id="126" name="Table 4"/>
          <p:cNvGraphicFramePr/>
          <p:nvPr/>
        </p:nvGraphicFramePr>
        <p:xfrm>
          <a:off x="230798" y="813286"/>
          <a:ext cx="8706726" cy="548919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111996"/>
                <a:gridCol w="1778534"/>
                <a:gridCol w="3362342"/>
                <a:gridCol w="1453852"/>
              </a:tblGrid>
              <a:tr h="690006">
                <a:tc>
                  <a:txBody>
                    <a:bodyPr/>
                    <a:lstStyle/>
                    <a:p>
                      <a:pPr algn="ctr">
                        <a:defRPr b="0" sz="1800">
                          <a:solidFill>
                            <a:srgbClr val="000000"/>
                          </a:solidFill>
                        </a:defRPr>
                      </a:pPr>
                      <a:r>
                        <a:rPr b="1" sz="1200">
                          <a:solidFill>
                            <a:srgbClr val="FFFFFF"/>
                          </a:solidFill>
                        </a:rPr>
                        <a:t>TITLE OF THE ARTICLE</a:t>
                      </a:r>
                    </a:p>
                  </a:txBody>
                  <a:tcPr marL="9525" marR="9525" marT="9525" marB="9525" anchor="ctr" anchorCtr="0" horzOverflow="overflow"/>
                </a:tc>
                <a:tc>
                  <a:txBody>
                    <a:bodyPr/>
                    <a:lstStyle/>
                    <a:p>
                      <a:pPr algn="ctr">
                        <a:defRPr b="0" sz="1800">
                          <a:solidFill>
                            <a:srgbClr val="000000"/>
                          </a:solidFill>
                        </a:defRPr>
                      </a:pPr>
                      <a:r>
                        <a:rPr b="1" sz="1200">
                          <a:solidFill>
                            <a:srgbClr val="FFFFFF"/>
                          </a:solidFill>
                        </a:rPr>
                        <a:t>JOURNAL/CONFERENCE DETAILS AND YEAR OF PUBLICATION</a:t>
                      </a:r>
                    </a:p>
                  </a:txBody>
                  <a:tcPr marL="9525" marR="9525" marT="9525" marB="9525" anchor="ctr" anchorCtr="0" horzOverflow="overflow"/>
                </a:tc>
                <a:tc>
                  <a:txBody>
                    <a:bodyPr/>
                    <a:lstStyle/>
                    <a:p>
                      <a:pPr algn="ctr">
                        <a:defRPr b="0" sz="1800">
                          <a:solidFill>
                            <a:srgbClr val="000000"/>
                          </a:solidFill>
                        </a:defRPr>
                      </a:pPr>
                      <a:r>
                        <a:rPr b="1" sz="1200">
                          <a:solidFill>
                            <a:srgbClr val="FFFFFF"/>
                          </a:solidFill>
                        </a:rPr>
                        <a:t>HIGHLIGHTS OF APPROACH(S) FOLLWED</a:t>
                      </a:r>
                    </a:p>
                  </a:txBody>
                  <a:tcPr marL="9525" marR="9525" marT="9525" marB="9525" anchor="ctr" anchorCtr="0" horzOverflow="overflow"/>
                </a:tc>
                <a:tc>
                  <a:txBody>
                    <a:bodyPr/>
                    <a:lstStyle/>
                    <a:p>
                      <a:pPr algn="ctr">
                        <a:defRPr b="0" sz="1800">
                          <a:solidFill>
                            <a:srgbClr val="000000"/>
                          </a:solidFill>
                        </a:defRPr>
                      </a:pPr>
                      <a:r>
                        <a:rPr b="1" sz="1100">
                          <a:solidFill>
                            <a:srgbClr val="FFFFFF"/>
                          </a:solidFill>
                        </a:rPr>
                        <a:t>CHALLENGES TO BE ADDRESSED</a:t>
                      </a:r>
                    </a:p>
                  </a:txBody>
                  <a:tcPr marL="9525" marR="9525" marT="9525" marB="9525" anchor="ctr" anchorCtr="0" horzOverflow="overflow"/>
                </a:tc>
              </a:tr>
              <a:tr h="2534780">
                <a:tc>
                  <a:txBody>
                    <a:bodyPr/>
                    <a:lstStyle/>
                    <a:p>
                      <a:pPr algn="l">
                        <a:defRPr sz="1800"/>
                      </a:pPr>
                      <a:r>
                        <a:rPr sz="1400"/>
                        <a:t>A new approach for gridded risk assessment of rainfall-triggered flood and landslide hazards over a large region based on coupled flood-landslide modelling and ensemble simulation</a:t>
                      </a:r>
                    </a:p>
                  </a:txBody>
                  <a:tcPr marL="9525" marR="9525" marT="9525" marB="9525" anchor="t" anchorCtr="0" horzOverflow="overflow"/>
                </a:tc>
                <a:tc>
                  <a:txBody>
                    <a:bodyPr/>
                    <a:lstStyle/>
                    <a:p>
                      <a:pPr algn="l">
                        <a:defRPr b="1" sz="1400"/>
                      </a:pPr>
                      <a:r>
                        <a:t>Published in: </a:t>
                      </a:r>
                      <a:r>
                        <a:rPr b="0"/>
                        <a:t>Environmental Modelling &amp; Software, Volume 172</a:t>
                      </a:r>
                    </a:p>
                    <a:p>
                      <a:pPr algn="l">
                        <a:defRPr b="1" sz="1400"/>
                      </a:pPr>
                      <a:r>
                        <a:t>Publisher: </a:t>
                      </a:r>
                      <a:r>
                        <a:rPr b="0"/>
                        <a:t>Science direct</a:t>
                      </a:r>
                      <a:endParaRPr b="0"/>
                    </a:p>
                    <a:p>
                      <a:pPr algn="l">
                        <a:defRPr b="1" sz="1400"/>
                      </a:pPr>
                      <a:r>
                        <a:t>Date of  conference:</a:t>
                      </a:r>
                      <a:r>
                        <a:rPr b="0"/>
                        <a:t>2024.</a:t>
                      </a:r>
                    </a:p>
                    <a:p>
                      <a:pPr algn="l">
                        <a:defRPr sz="1400"/>
                      </a:pPr>
                    </a:p>
                  </a:txBody>
                  <a:tcPr marL="9525" marR="9525" marT="9525" marB="9525" anchor="t" anchorCtr="0" horzOverflow="overflow"/>
                </a:tc>
                <a:tc>
                  <a:txBody>
                    <a:bodyPr/>
                    <a:lstStyle/>
                    <a:p>
                      <a:pPr marL="285750" indent="-285750" algn="l">
                        <a:buSzPct val="100000"/>
                        <a:buFont typeface="Arial"/>
                        <a:buChar char="•"/>
                        <a:defRPr sz="1400"/>
                      </a:pPr>
                      <a:r>
                        <a:t>  iCRESLIDE v2.0 model </a:t>
                      </a:r>
                    </a:p>
                    <a:p>
                      <a:pPr marL="285750" indent="-285750" algn="l">
                        <a:buSzPct val="100000"/>
                        <a:buFont typeface="Arial"/>
                        <a:buChar char="•"/>
                        <a:defRPr sz="1400"/>
                      </a:pPr>
                      <a:r>
                        <a:t>Integration of CREST hydrological model </a:t>
                      </a:r>
                    </a:p>
                    <a:p>
                      <a:pPr marL="285750" indent="-285750" algn="l">
                        <a:buSzPct val="100000"/>
                        <a:buFont typeface="Arial"/>
                        <a:buChar char="•"/>
                        <a:defRPr sz="1400"/>
                      </a:pPr>
                      <a:r>
                        <a:t> SLIDE landslide model</a:t>
                      </a:r>
                    </a:p>
                  </a:txBody>
                  <a:tcPr marL="9525" marR="9525" marT="9525" marB="9525" anchor="t" anchorCtr="0" horzOverflow="overflow"/>
                </a:tc>
                <a:tc>
                  <a:txBody>
                    <a:bodyPr/>
                    <a:lstStyle/>
                    <a:p>
                      <a:pPr algn="l">
                        <a:defRPr sz="1800"/>
                      </a:pPr>
                      <a:r>
                        <a:rPr sz="1400"/>
                        <a:t>The iCRESLIDE v2.0 model is effective for small-scale, but larger areas require reducing spatial resolution, which might reduce the model's precision.</a:t>
                      </a:r>
                    </a:p>
                  </a:txBody>
                  <a:tcPr marL="9525" marR="9525" marT="9525" marB="9525" anchor="t" anchorCtr="0" horzOverflow="overflow"/>
                </a:tc>
              </a:tr>
              <a:tr h="2264403">
                <a:tc>
                  <a:txBody>
                    <a:bodyPr/>
                    <a:lstStyle/>
                    <a:p>
                      <a:pPr algn="l">
                        <a:defRPr sz="1400"/>
                      </a:pPr>
                      <a:r>
                        <a:t>A multiscale feature fusion enhanced CNN with the multiscale channel attention mechanism for efficient landslide detection (MS2LandsNet) using medium-resolution remote sensing data</a:t>
                      </a:r>
                    </a:p>
                  </a:txBody>
                  <a:tcPr marL="9525" marR="9525" marT="9525" marB="9525" anchor="t" anchorCtr="0" horzOverflow="overflow"/>
                </a:tc>
                <a:tc>
                  <a:txBody>
                    <a:bodyPr/>
                    <a:lstStyle/>
                    <a:p>
                      <a:pPr algn="l">
                        <a:defRPr b="1" sz="1400"/>
                      </a:pPr>
                      <a:r>
                        <a:t>Published in: </a:t>
                      </a:r>
                      <a:r>
                        <a:rPr b="0"/>
                        <a:t>International Journal of Digital Earth Volume 17, 2024</a:t>
                      </a:r>
                    </a:p>
                    <a:p>
                      <a:pPr algn="l">
                        <a:defRPr b="1" sz="1400"/>
                      </a:pPr>
                      <a:r>
                        <a:t>Publisher: </a:t>
                      </a:r>
                      <a:r>
                        <a:rPr b="0"/>
                        <a:t>Taylor and francis</a:t>
                      </a:r>
                      <a:br>
                        <a:rPr b="0"/>
                      </a:br>
                      <a:r>
                        <a:t>Date of conference</a:t>
                      </a:r>
                      <a:r>
                        <a:rPr b="0"/>
                        <a:t>: 04 Jan 2024</a:t>
                      </a:r>
                    </a:p>
                  </a:txBody>
                  <a:tcPr marL="9525" marR="9525" marT="9525" marB="9525" anchor="t" anchorCtr="0" horzOverflow="overflow"/>
                </a:tc>
                <a:tc>
                  <a:txBody>
                    <a:bodyPr/>
                    <a:lstStyle/>
                    <a:p>
                      <a:pPr marL="285750" indent="-285750" algn="l">
                        <a:buSzPct val="100000"/>
                        <a:buFont typeface="Arial"/>
                        <a:buChar char="•"/>
                        <a:defRPr sz="1400">
                          <a:solidFill>
                            <a:srgbClr val="333333"/>
                          </a:solidFill>
                        </a:defRPr>
                      </a:pPr>
                      <a:r>
                        <a:t>CNN for landslide detection using remote sensing imagery, named MS2LandsNet.</a:t>
                      </a:r>
                    </a:p>
                    <a:p>
                      <a:pPr marL="285750" indent="-285750" algn="l">
                        <a:buSzPct val="100000"/>
                        <a:buFont typeface="Arial"/>
                        <a:buChar char="•"/>
                        <a:defRPr sz="1400">
                          <a:solidFill>
                            <a:srgbClr val="333333"/>
                          </a:solidFill>
                        </a:defRPr>
                      </a:pPr>
                      <a:r>
                        <a:t> Down-sampling : </a:t>
                      </a:r>
                      <a:br/>
                      <a:r>
                        <a:t>      i)   Multi-Scale Feature Fusion (MFF)</a:t>
                      </a:r>
                      <a:br/>
                      <a:r>
                        <a:t>      ii) Multi-scale channel attention   (MSCA) mechanisms.</a:t>
                      </a:r>
                    </a:p>
                  </a:txBody>
                  <a:tcPr marL="9525" marR="9525" marT="9525" marB="9525" anchor="t" anchorCtr="0" horzOverflow="overflow"/>
                </a:tc>
                <a:tc>
                  <a:txBody>
                    <a:bodyPr/>
                    <a:lstStyle/>
                    <a:p>
                      <a:pPr marL="171450" indent="-171450" algn="l">
                        <a:buSzPct val="100000"/>
                        <a:buFont typeface="Arial"/>
                        <a:buChar char="•"/>
                        <a:defRPr sz="1400"/>
                      </a:pPr>
                      <a:r>
                        <a:t>Landslide pixels  confused with sandy areas and the river banks as this model considers MR images.</a:t>
                      </a:r>
                    </a:p>
                  </a:txBody>
                  <a:tcPr marL="9525" marR="9525" marT="9525" marB="9525" anchor="t" anchorCtr="0" horzOverflow="overflow"/>
                </a:tc>
              </a:tr>
            </a:tbl>
          </a:graphicData>
        </a:graphic>
      </p:graphicFrame>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Title 1"/>
          <p:cNvSpPr txBox="1"/>
          <p:nvPr>
            <p:ph type="title"/>
          </p:nvPr>
        </p:nvSpPr>
        <p:spPr>
          <a:xfrm>
            <a:off x="447675" y="274638"/>
            <a:ext cx="8391525" cy="457201"/>
          </a:xfrm>
          <a:prstGeom prst="rect">
            <a:avLst/>
          </a:prstGeom>
        </p:spPr>
        <p:txBody>
          <a:bodyPr/>
          <a:lstStyle/>
          <a:p>
            <a:pPr defTabSz="365760">
              <a:defRPr b="1" sz="1560">
                <a:latin typeface="Times New Roman"/>
                <a:ea typeface="Times New Roman"/>
                <a:cs typeface="Times New Roman"/>
                <a:sym typeface="Times New Roman"/>
              </a:defRPr>
            </a:pPr>
            <a:br/>
            <a:r>
              <a:rPr sz="840"/>
              <a:t>LITERATURE SURVEY </a:t>
            </a:r>
            <a:r>
              <a:t> </a:t>
            </a:r>
            <a:br/>
          </a:p>
        </p:txBody>
      </p:sp>
      <p:graphicFrame>
        <p:nvGraphicFramePr>
          <p:cNvPr id="129" name="Table 4"/>
          <p:cNvGraphicFramePr/>
          <p:nvPr/>
        </p:nvGraphicFramePr>
        <p:xfrm>
          <a:off x="205022" y="809838"/>
          <a:ext cx="8809565" cy="3878189"/>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286000"/>
                <a:gridCol w="1896341"/>
                <a:gridCol w="2584738"/>
                <a:gridCol w="2042486"/>
              </a:tblGrid>
              <a:tr h="916780">
                <a:tc>
                  <a:txBody>
                    <a:bodyPr/>
                    <a:lstStyle/>
                    <a:p>
                      <a:pPr algn="ctr">
                        <a:defRPr b="0" sz="1800">
                          <a:solidFill>
                            <a:srgbClr val="000000"/>
                          </a:solidFill>
                        </a:defRPr>
                      </a:pPr>
                      <a:r>
                        <a:rPr b="1" sz="1200">
                          <a:solidFill>
                            <a:srgbClr val="FFFFFF"/>
                          </a:solidFill>
                        </a:rPr>
                        <a:t>TITLE OF THE ARTICLE</a:t>
                      </a:r>
                    </a:p>
                  </a:txBody>
                  <a:tcPr marL="9525" marR="9525" marT="9525" marB="9525" anchor="ctr" anchorCtr="0" horzOverflow="overflow"/>
                </a:tc>
                <a:tc>
                  <a:txBody>
                    <a:bodyPr/>
                    <a:lstStyle/>
                    <a:p>
                      <a:pPr algn="ctr">
                        <a:defRPr b="0" sz="1800">
                          <a:solidFill>
                            <a:srgbClr val="000000"/>
                          </a:solidFill>
                        </a:defRPr>
                      </a:pPr>
                      <a:r>
                        <a:rPr b="1" sz="1200">
                          <a:solidFill>
                            <a:srgbClr val="FFFFFF"/>
                          </a:solidFill>
                        </a:rPr>
                        <a:t>JOURNAL/CONFERENCE DETAILS AND YEAR OF PUBLICATION</a:t>
                      </a:r>
                    </a:p>
                  </a:txBody>
                  <a:tcPr marL="9525" marR="9525" marT="9525" marB="9525" anchor="ctr" anchorCtr="0" horzOverflow="overflow"/>
                </a:tc>
                <a:tc>
                  <a:txBody>
                    <a:bodyPr/>
                    <a:lstStyle/>
                    <a:p>
                      <a:pPr algn="ctr">
                        <a:defRPr b="0" sz="1800">
                          <a:solidFill>
                            <a:srgbClr val="000000"/>
                          </a:solidFill>
                        </a:defRPr>
                      </a:pPr>
                      <a:r>
                        <a:rPr b="1" sz="1200">
                          <a:solidFill>
                            <a:srgbClr val="FFFFFF"/>
                          </a:solidFill>
                        </a:rPr>
                        <a:t>HIGHLIGHTS OF APPROACH(S) FOLLWED</a:t>
                      </a:r>
                    </a:p>
                  </a:txBody>
                  <a:tcPr marL="9525" marR="9525" marT="9525" marB="9525" anchor="ctr" anchorCtr="0" horzOverflow="overflow"/>
                </a:tc>
                <a:tc>
                  <a:txBody>
                    <a:bodyPr/>
                    <a:lstStyle/>
                    <a:p>
                      <a:pPr algn="ctr">
                        <a:defRPr b="0" sz="1800">
                          <a:solidFill>
                            <a:srgbClr val="000000"/>
                          </a:solidFill>
                        </a:defRPr>
                      </a:pPr>
                      <a:r>
                        <a:rPr b="1" sz="1100">
                          <a:solidFill>
                            <a:srgbClr val="FFFFFF"/>
                          </a:solidFill>
                        </a:rPr>
                        <a:t>CHALLENGES TO BE ADDRESSED</a:t>
                      </a:r>
                    </a:p>
                  </a:txBody>
                  <a:tcPr marL="9525" marR="9525" marT="9525" marB="9525" anchor="ctr" anchorCtr="0" horzOverflow="overflow"/>
                </a:tc>
              </a:tr>
              <a:tr h="1649556">
                <a:tc>
                  <a:txBody>
                    <a:bodyPr/>
                    <a:lstStyle/>
                    <a:p>
                      <a:pPr algn="l">
                        <a:defRPr sz="1400"/>
                      </a:pPr>
                      <a:r>
                        <a:t>Semantics-Consistent Representation Learning for Remote Sensing Image–Voice Retrieval</a:t>
                      </a:r>
                    </a:p>
                    <a:p>
                      <a:pPr algn="l">
                        <a:defRPr sz="1300"/>
                      </a:pPr>
                    </a:p>
                  </a:txBody>
                  <a:tcPr marL="9525" marR="9525" marT="9525" marB="9525" anchor="t" anchorCtr="0" horzOverflow="overflow"/>
                </a:tc>
                <a:tc>
                  <a:txBody>
                    <a:bodyPr/>
                    <a:lstStyle/>
                    <a:p>
                      <a:pPr algn="l">
                        <a:defRPr b="1" sz="1400"/>
                      </a:pPr>
                      <a:r>
                        <a:t>Published in:</a:t>
                      </a:r>
                      <a:r>
                        <a:rPr b="0"/>
                        <a:t> IEEE Transactions on Geoscience and Remote Sensing ( Volume: 60)</a:t>
                      </a:r>
                      <a:endParaRPr b="0"/>
                    </a:p>
                    <a:p>
                      <a:pPr algn="l">
                        <a:defRPr b="1" sz="1400"/>
                      </a:pPr>
                      <a:r>
                        <a:t>Publisher: IEEE</a:t>
                      </a:r>
                    </a:p>
                    <a:p>
                      <a:pPr algn="l">
                        <a:defRPr b="1" sz="1400"/>
                      </a:pPr>
                      <a:r>
                        <a:t>Date of conference</a:t>
                      </a:r>
                      <a:r>
                        <a:rPr b="0"/>
                        <a:t>: </a:t>
                      </a:r>
                      <a:endParaRPr b="0"/>
                    </a:p>
                    <a:p>
                      <a:pPr algn="l">
                        <a:defRPr sz="1400"/>
                      </a:pPr>
                      <a:r>
                        <a:t>05 March  2021</a:t>
                      </a:r>
                    </a:p>
                  </a:txBody>
                  <a:tcPr marL="9525" marR="9525" marT="9525" marB="9525" anchor="t" anchorCtr="0" horzOverflow="overflow"/>
                </a:tc>
                <a:tc>
                  <a:txBody>
                    <a:bodyPr/>
                    <a:lstStyle/>
                    <a:p>
                      <a:pPr marL="285750" indent="-285750" algn="l">
                        <a:buSzPct val="100000"/>
                        <a:buFont typeface="Arial"/>
                        <a:buChar char="•"/>
                        <a:defRPr sz="1400"/>
                      </a:pPr>
                      <a:r>
                        <a:t>Extracting high-level features of image by using  pre-trained VGG16 network.</a:t>
                      </a:r>
                    </a:p>
                    <a:p>
                      <a:pPr marL="285750" indent="-285750" algn="l">
                        <a:buSzPct val="100000"/>
                        <a:buFont typeface="Arial"/>
                        <a:buChar char="•"/>
                        <a:defRPr sz="1400"/>
                      </a:pPr>
                      <a:r>
                        <a:t>Pairwise intra-modality, and non-paired inter-modality relationships analysed.</a:t>
                      </a:r>
                    </a:p>
                  </a:txBody>
                  <a:tcPr marL="9525" marR="9525" marT="9525" marB="9525" anchor="t" anchorCtr="0" horzOverflow="overflow"/>
                </a:tc>
                <a:tc>
                  <a:txBody>
                    <a:bodyPr/>
                    <a:lstStyle/>
                    <a:p>
                      <a:pPr marL="285750" indent="-285750" algn="l">
                        <a:buSzPct val="100000"/>
                        <a:buFont typeface="Arial"/>
                        <a:buChar char="•"/>
                        <a:defRPr sz="1300"/>
                      </a:pPr>
                      <a:r>
                        <a:t>Works well for small scale image compared to large scale.</a:t>
                      </a:r>
                    </a:p>
                    <a:p>
                      <a:pPr marL="285750" indent="-285750" algn="l">
                        <a:buSzPct val="100000"/>
                        <a:buFont typeface="Arial"/>
                        <a:buChar char="•"/>
                        <a:defRPr sz="1300"/>
                      </a:pPr>
                      <a:r>
                        <a:t>Embedding Hashing code for large scale images.</a:t>
                      </a:r>
                    </a:p>
                  </a:txBody>
                  <a:tcPr marL="9525" marR="9525" marT="9525" marB="9525" anchor="t" anchorCtr="0" horzOverflow="overflow"/>
                </a:tc>
              </a:tr>
              <a:tr h="1311852">
                <a:tc>
                  <a:txBody>
                    <a:bodyPr/>
                    <a:lstStyle/>
                    <a:p>
                      <a:pPr algn="l">
                        <a:defRPr sz="1300"/>
                      </a:pPr>
                    </a:p>
                    <a:p>
                      <a:pPr algn="l">
                        <a:defRPr sz="1400"/>
                      </a:pPr>
                      <a:r>
                        <a:t>Application of artificial intelligence in three aspects of landslide risk assessment: A comprehensive review</a:t>
                      </a:r>
                    </a:p>
                  </a:txBody>
                  <a:tcPr marL="9525" marR="9525" marT="9525" marB="9525" anchor="t" anchorCtr="0" horzOverflow="overflow"/>
                </a:tc>
                <a:tc>
                  <a:txBody>
                    <a:bodyPr/>
                    <a:lstStyle/>
                    <a:p>
                      <a:pPr algn="l">
                        <a:defRPr b="1" sz="1300"/>
                      </a:pPr>
                      <a:r>
                        <a:t>Published in: </a:t>
                      </a:r>
                      <a:r>
                        <a:rPr b="0"/>
                        <a:t>Rock Mechanics Bulletin,</a:t>
                      </a:r>
                    </a:p>
                    <a:p>
                      <a:pPr algn="l">
                        <a:defRPr sz="1300"/>
                      </a:pPr>
                      <a:r>
                        <a:t>Volume 3, Issue 4,</a:t>
                      </a:r>
                    </a:p>
                    <a:p>
                      <a:pPr algn="l">
                        <a:defRPr b="1" sz="1300"/>
                      </a:pPr>
                      <a:r>
                        <a:t>Publisher:</a:t>
                      </a:r>
                    </a:p>
                    <a:p>
                      <a:pPr algn="l">
                        <a:defRPr b="1" sz="1300"/>
                      </a:pPr>
                      <a:r>
                        <a:t>Date of conference: </a:t>
                      </a:r>
                      <a:r>
                        <a:rPr b="0"/>
                        <a:t>2024</a:t>
                      </a:r>
                    </a:p>
                  </a:txBody>
                  <a:tcPr marL="9525" marR="9525" marT="9525" marB="9525" anchor="t" anchorCtr="0" horzOverflow="overflow"/>
                </a:tc>
                <a:tc>
                  <a:txBody>
                    <a:bodyPr/>
                    <a:lstStyle/>
                    <a:p>
                      <a:pPr algn="l">
                        <a:buSzPct val="100000"/>
                        <a:buFont typeface="Arial"/>
                        <a:buChar char="•"/>
                        <a:defRPr sz="1300"/>
                      </a:pPr>
                      <a:r>
                        <a:t> ML combines statistics and optimization for predictions.</a:t>
                      </a:r>
                    </a:p>
                    <a:p>
                      <a:pPr algn="l">
                        <a:buSzPct val="100000"/>
                        <a:buFont typeface="Arial"/>
                        <a:buChar char="•"/>
                        <a:defRPr sz="1300"/>
                      </a:pPr>
                      <a:r>
                        <a:t> Supervised learning uses labeled data; unsupervised learning does not.</a:t>
                      </a:r>
                    </a:p>
                    <a:p>
                      <a:pPr algn="l">
                        <a:buSzPct val="100000"/>
                        <a:buFont typeface="Arial"/>
                        <a:buChar char="•"/>
                        <a:defRPr sz="1300"/>
                      </a:pPr>
                      <a:r>
                        <a:t> DL includes CNNs for images, RNNs for sequences, and Transformers for long sequences.</a:t>
                      </a:r>
                    </a:p>
                    <a:p>
                      <a:pPr algn="l">
                        <a:buSzPct val="100000"/>
                        <a:buFont typeface="Arial"/>
                        <a:buChar char="•"/>
                        <a:defRPr sz="1300"/>
                      </a:pPr>
                      <a:r>
                        <a:t> Metrics: accuracy, precision, recall, F1 score, IoU, RMSE, MAE, AUC.</a:t>
                      </a:r>
                    </a:p>
                    <a:p>
                      <a:pPr algn="l">
                        <a:defRPr sz="1300"/>
                      </a:pPr>
                      <a:r>
                        <a:t> GUIs make ML accessible to non-experts.</a:t>
                      </a:r>
                    </a:p>
                  </a:txBody>
                  <a:tcPr marL="9525" marR="9525" marT="9525" marB="9525" anchor="t" anchorCtr="0" horzOverflow="overflow"/>
                </a:tc>
                <a:tc>
                  <a:txBody>
                    <a:bodyPr/>
                    <a:lstStyle/>
                    <a:p>
                      <a:pPr marL="171450" indent="-171450" algn="l">
                        <a:buSzPct val="100000"/>
                        <a:buFont typeface="Arial"/>
                        <a:buChar char="•"/>
                        <a:defRPr sz="1100"/>
                      </a:pPr>
                      <a:r>
                        <a:t>The prediction of single point landslide </a:t>
                      </a:r>
                    </a:p>
                    <a:p>
                      <a:pPr marL="171450" indent="-171450" algn="l">
                        <a:buSzPct val="100000"/>
                        <a:buFont typeface="Arial"/>
                        <a:buChar char="•"/>
                        <a:defRPr sz="1100"/>
                      </a:pPr>
                      <a:r>
                        <a:t>Results can only reflect the deformation of the instrument installation position and cannot represent the overall deformation characteristics of a landslide.</a:t>
                      </a:r>
                    </a:p>
                  </a:txBody>
                  <a:tcPr marL="9525" marR="9525" marT="9525" marB="9525" anchor="t" anchorCtr="0" horzOverflow="overflow"/>
                </a:tc>
              </a:tr>
            </a:tbl>
          </a:graphicData>
        </a:graphic>
      </p:graphicFrame>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Title 1"/>
          <p:cNvSpPr txBox="1"/>
          <p:nvPr>
            <p:ph type="title"/>
          </p:nvPr>
        </p:nvSpPr>
        <p:spPr>
          <a:xfrm>
            <a:off x="447675" y="121452"/>
            <a:ext cx="8391525" cy="963891"/>
          </a:xfrm>
          <a:prstGeom prst="rect">
            <a:avLst/>
          </a:prstGeom>
        </p:spPr>
        <p:txBody>
          <a:bodyPr/>
          <a:lstStyle/>
          <a:p>
            <a:pPr defTabSz="484631">
              <a:defRPr b="1" sz="2066">
                <a:latin typeface="Times New Roman"/>
                <a:ea typeface="Times New Roman"/>
                <a:cs typeface="Times New Roman"/>
                <a:sym typeface="Times New Roman"/>
              </a:defRPr>
            </a:pPr>
            <a:br/>
            <a:r>
              <a:rPr sz="1112"/>
              <a:t>LITERATURE SURVEY </a:t>
            </a:r>
            <a:r>
              <a:t> </a:t>
            </a:r>
            <a:br/>
          </a:p>
        </p:txBody>
      </p:sp>
      <p:graphicFrame>
        <p:nvGraphicFramePr>
          <p:cNvPr id="132" name="Table 4"/>
          <p:cNvGraphicFramePr/>
          <p:nvPr/>
        </p:nvGraphicFramePr>
        <p:xfrm>
          <a:off x="57150" y="685800"/>
          <a:ext cx="9037100" cy="5103419"/>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511524"/>
                <a:gridCol w="2165549"/>
                <a:gridCol w="2319316"/>
                <a:gridCol w="2040709"/>
              </a:tblGrid>
              <a:tr h="569480">
                <a:tc>
                  <a:txBody>
                    <a:bodyPr/>
                    <a:lstStyle/>
                    <a:p>
                      <a:pPr algn="ctr">
                        <a:defRPr b="0" sz="1800">
                          <a:solidFill>
                            <a:srgbClr val="000000"/>
                          </a:solidFill>
                        </a:defRPr>
                      </a:pPr>
                      <a:r>
                        <a:rPr b="1" sz="1200">
                          <a:solidFill>
                            <a:srgbClr val="FFFFFF"/>
                          </a:solidFill>
                        </a:rPr>
                        <a:t>TITLE OF THE ARTICLE</a:t>
                      </a:r>
                    </a:p>
                  </a:txBody>
                  <a:tcPr marL="9525" marR="9525" marT="9525" marB="9525" anchor="ctr" anchorCtr="0" horzOverflow="overflow"/>
                </a:tc>
                <a:tc>
                  <a:txBody>
                    <a:bodyPr/>
                    <a:lstStyle/>
                    <a:p>
                      <a:pPr algn="ctr">
                        <a:defRPr b="0" sz="1800">
                          <a:solidFill>
                            <a:srgbClr val="000000"/>
                          </a:solidFill>
                        </a:defRPr>
                      </a:pPr>
                      <a:r>
                        <a:rPr b="1" sz="1200">
                          <a:solidFill>
                            <a:srgbClr val="FFFFFF"/>
                          </a:solidFill>
                        </a:rPr>
                        <a:t>JOURNAL/CONFERENCE DETAILS AND YEAR OF PUBLICATION</a:t>
                      </a:r>
                    </a:p>
                  </a:txBody>
                  <a:tcPr marL="9525" marR="9525" marT="9525" marB="9525" anchor="ctr" anchorCtr="0" horzOverflow="overflow"/>
                </a:tc>
                <a:tc>
                  <a:txBody>
                    <a:bodyPr/>
                    <a:lstStyle/>
                    <a:p>
                      <a:pPr algn="ctr">
                        <a:defRPr b="0" sz="1800">
                          <a:solidFill>
                            <a:srgbClr val="000000"/>
                          </a:solidFill>
                        </a:defRPr>
                      </a:pPr>
                      <a:r>
                        <a:rPr b="1" sz="1200">
                          <a:solidFill>
                            <a:srgbClr val="FFFFFF"/>
                          </a:solidFill>
                        </a:rPr>
                        <a:t>HIGHLIGHTS OF APPROACH(S) FOLLWED</a:t>
                      </a:r>
                    </a:p>
                  </a:txBody>
                  <a:tcPr marL="9525" marR="9525" marT="9525" marB="9525" anchor="ctr" anchorCtr="0" horzOverflow="overflow"/>
                </a:tc>
                <a:tc>
                  <a:txBody>
                    <a:bodyPr/>
                    <a:lstStyle/>
                    <a:p>
                      <a:pPr algn="ctr">
                        <a:defRPr b="0" sz="1800">
                          <a:solidFill>
                            <a:srgbClr val="000000"/>
                          </a:solidFill>
                        </a:defRPr>
                      </a:pPr>
                      <a:r>
                        <a:rPr b="1" sz="1100">
                          <a:solidFill>
                            <a:srgbClr val="FFFFFF"/>
                          </a:solidFill>
                        </a:rPr>
                        <a:t>CHALLENGES TO BE ADDRESSED</a:t>
                      </a:r>
                    </a:p>
                  </a:txBody>
                  <a:tcPr marL="9525" marR="9525" marT="9525" marB="9525" anchor="ctr" anchorCtr="0" horzOverflow="overflow"/>
                </a:tc>
              </a:tr>
              <a:tr h="2475049">
                <a:tc>
                  <a:txBody>
                    <a:bodyPr/>
                    <a:lstStyle/>
                    <a:p>
                      <a:pPr algn="l"/>
                      <a:r>
                        <a:t>Artificial Intelligence-Based Chatbot Model Providing Expert Advice to Potato Farmers in Kenya </a:t>
                      </a:r>
                    </a:p>
                    <a:p>
                      <a:pPr algn="l">
                        <a:defRPr sz="1800"/>
                      </a:pPr>
                    </a:p>
                  </a:txBody>
                  <a:tcPr marL="9525" marR="9525" marT="9525" marB="9525" anchor="t" anchorCtr="0" horzOverflow="overflow"/>
                </a:tc>
                <a:tc>
                  <a:txBody>
                    <a:bodyPr/>
                    <a:lstStyle/>
                    <a:p>
                      <a:pPr algn="l">
                        <a:defRPr b="1" sz="1300"/>
                      </a:pPr>
                      <a:r>
                        <a:t>Published in: I</a:t>
                      </a:r>
                      <a:r>
                        <a:rPr b="0"/>
                        <a:t>EEE AFRICON</a:t>
                      </a:r>
                    </a:p>
                    <a:p>
                      <a:pPr algn="l">
                        <a:defRPr b="1" sz="1300"/>
                      </a:pPr>
                      <a:r>
                        <a:t>Publisher: </a:t>
                      </a:r>
                      <a:r>
                        <a:rPr b="0"/>
                        <a:t>IEEE</a:t>
                      </a:r>
                    </a:p>
                    <a:p>
                      <a:pPr algn="l">
                        <a:defRPr b="1" sz="1300"/>
                      </a:pPr>
                      <a:r>
                        <a:t>Date of conference:</a:t>
                      </a:r>
                      <a:r>
                        <a:rPr b="0"/>
                        <a:t> 2023</a:t>
                      </a:r>
                    </a:p>
                  </a:txBody>
                  <a:tcPr marL="9525" marR="9525" marT="9525" marB="9525" anchor="t" anchorCtr="0" horzOverflow="overflow"/>
                </a:tc>
                <a:tc>
                  <a:txBody>
                    <a:bodyPr/>
                    <a:lstStyle/>
                    <a:p>
                      <a:pPr marL="285750" indent="-285750" algn="l">
                        <a:buSzPct val="100000"/>
                        <a:buFont typeface="Arial"/>
                        <a:buChar char="•"/>
                      </a:pPr>
                      <a:r>
                        <a:t> AI chatbot using IBM Watson Assistant and GIS technology to provide expert advice and connect farmers to certified potato seed producers. </a:t>
                      </a:r>
                    </a:p>
                    <a:p>
                      <a:pPr marL="285750" indent="-285750" algn="l">
                        <a:buSzPct val="100000"/>
                        <a:buFont typeface="Arial"/>
                        <a:buChar char="•"/>
                      </a:pPr>
                      <a:r>
                        <a:t>Data from the National Potato Council of Kenya and involved testing with 85 users, including farmers and agriculture students.</a:t>
                      </a:r>
                    </a:p>
                    <a:p>
                      <a:pPr marL="285750" indent="-285750" algn="l">
                        <a:buSzPct val="100000"/>
                        <a:buFont typeface="Arial"/>
                        <a:buChar char="•"/>
                      </a:pPr>
                      <a:r>
                        <a:t>The chatbot was evaluated using metrics such as message coverage, conversation containment, and user satisfaction</a:t>
                      </a:r>
                    </a:p>
                  </a:txBody>
                  <a:tcPr marL="9525" marR="9525" marT="9525" marB="9525" anchor="t" anchorCtr="0" horzOverflow="overflow"/>
                </a:tc>
                <a:tc>
                  <a:txBody>
                    <a:bodyPr/>
                    <a:lstStyle/>
                    <a:p>
                      <a:pPr algn="l">
                        <a:defRPr sz="1300"/>
                      </a:pPr>
                      <a:r>
                        <a:t>i) Conversation    containment was 78.4%, revealing that 21.6% of interactions required escalation to human agents, indicating a need for improvement in handling complex queries. </a:t>
                      </a:r>
                    </a:p>
                    <a:p>
                      <a:pPr algn="l">
                        <a:defRPr sz="1300"/>
                      </a:pPr>
                      <a:r>
                        <a:t>ii) User satisfaction was at 60%, suggesting room for enhancing the user experience. </a:t>
                      </a:r>
                    </a:p>
                  </a:txBody>
                  <a:tcPr marL="9525" marR="9525" marT="9525" marB="9525" anchor="t" anchorCtr="0" horzOverflow="overflow"/>
                </a:tc>
              </a:tr>
              <a:tr h="2058890">
                <a:tc>
                  <a:txBody>
                    <a:bodyPr/>
                    <a:lstStyle/>
                    <a:p>
                      <a:pPr algn="l">
                        <a:defRPr sz="1800"/>
                      </a:pPr>
                      <a:r>
                        <a:rPr sz="1300"/>
                        <a:t>RemoteCLIP: A Vision Language Foundation Model for Remote Sensing</a:t>
                      </a:r>
                    </a:p>
                  </a:txBody>
                  <a:tcPr marL="9525" marR="9525" marT="9525" marB="9525" anchor="t" anchorCtr="0" horzOverflow="overflow"/>
                </a:tc>
                <a:tc>
                  <a:txBody>
                    <a:bodyPr/>
                    <a:lstStyle/>
                    <a:p>
                      <a:pPr algn="l">
                        <a:defRPr b="1" sz="1300"/>
                      </a:pPr>
                      <a:r>
                        <a:t>Published in:</a:t>
                      </a:r>
                      <a:r>
                        <a:rPr b="0"/>
                        <a:t> Transactions on Geoscience and Remote Sensing</a:t>
                      </a:r>
                    </a:p>
                    <a:p>
                      <a:pPr algn="l">
                        <a:defRPr b="1" sz="1300"/>
                      </a:pPr>
                      <a:r>
                        <a:t>Publisher: </a:t>
                      </a:r>
                      <a:r>
                        <a:rPr b="0"/>
                        <a:t>IEEE</a:t>
                      </a:r>
                    </a:p>
                    <a:p>
                      <a:pPr algn="l">
                        <a:defRPr b="1" sz="1300"/>
                      </a:pPr>
                      <a:r>
                        <a:t>Date of conference:</a:t>
                      </a:r>
                      <a:r>
                        <a:rPr b="0"/>
                        <a:t> 2024</a:t>
                      </a:r>
                    </a:p>
                  </a:txBody>
                  <a:tcPr marL="9525" marR="9525" marT="9525" marB="9525" anchor="t" anchorCtr="0" horzOverflow="overflow"/>
                </a:tc>
                <a:tc>
                  <a:txBody>
                    <a:bodyPr/>
                    <a:lstStyle/>
                    <a:p>
                      <a:pPr marL="285750" indent="-285750" algn="l">
                        <a:buSzPct val="100000"/>
                        <a:buFont typeface="Arial"/>
                        <a:buChar char="•"/>
                        <a:defRPr sz="1300"/>
                      </a:pPr>
                      <a:r>
                        <a:t>Proposed a novel vision-language model for remote sensing by extending CLIP to handle remote sensing imagery. </a:t>
                      </a:r>
                    </a:p>
                    <a:p>
                      <a:pPr marL="285750" indent="-285750" algn="l">
                        <a:buSzPct val="100000"/>
                        <a:buFont typeface="Arial"/>
                        <a:buChar char="•"/>
                        <a:defRPr sz="1300"/>
                      </a:pPr>
                      <a:r>
                        <a:t>Includes data scaling to create a large-scale pretraining dataset, enabling the model to excel in zero-shot classification and retrieval tasks.</a:t>
                      </a:r>
                    </a:p>
                  </a:txBody>
                  <a:tcPr marL="9525" marR="9525" marT="9525" marB="9525" anchor="t" anchorCtr="0" horzOverflow="overflow"/>
                </a:tc>
                <a:tc>
                  <a:txBody>
                    <a:bodyPr/>
                    <a:lstStyle/>
                    <a:p>
                      <a:pPr algn="l">
                        <a:defRPr sz="1800"/>
                      </a:pPr>
                      <a:r>
                        <a:rPr sz="1200"/>
                        <a:t>Scarcity of labeled data for pretraining; achieving high performance across diverse remote sensing datasets and applications</a:t>
                      </a:r>
                    </a:p>
                  </a:txBody>
                  <a:tcPr marL="9525" marR="9525" marT="9525" marB="9525" anchor="t" anchorCtr="0" horzOverflow="overflow"/>
                </a:tc>
              </a:tr>
            </a:tbl>
          </a:graphicData>
        </a:graphic>
      </p:graphicFrame>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Title 1"/>
          <p:cNvSpPr txBox="1"/>
          <p:nvPr>
            <p:ph type="title"/>
          </p:nvPr>
        </p:nvSpPr>
        <p:spPr>
          <a:xfrm>
            <a:off x="447675" y="274638"/>
            <a:ext cx="8391525" cy="457201"/>
          </a:xfrm>
          <a:prstGeom prst="rect">
            <a:avLst/>
          </a:prstGeom>
        </p:spPr>
        <p:txBody>
          <a:bodyPr/>
          <a:lstStyle/>
          <a:p>
            <a:pPr defTabSz="365760">
              <a:defRPr b="1" sz="1560">
                <a:latin typeface="Times New Roman"/>
                <a:ea typeface="Times New Roman"/>
                <a:cs typeface="Times New Roman"/>
                <a:sym typeface="Times New Roman"/>
              </a:defRPr>
            </a:pPr>
            <a:br/>
            <a:r>
              <a:rPr sz="840"/>
              <a:t>LITERATURE SURVEY </a:t>
            </a:r>
            <a:r>
              <a:t> </a:t>
            </a:r>
            <a:br/>
          </a:p>
        </p:txBody>
      </p:sp>
      <p:graphicFrame>
        <p:nvGraphicFramePr>
          <p:cNvPr id="135" name="Table 4"/>
          <p:cNvGraphicFramePr/>
          <p:nvPr/>
        </p:nvGraphicFramePr>
        <p:xfrm>
          <a:off x="152400" y="755650"/>
          <a:ext cx="8847115" cy="525680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416968"/>
                <a:gridCol w="1930643"/>
                <a:gridCol w="2119311"/>
                <a:gridCol w="2380192"/>
              </a:tblGrid>
              <a:tr h="894311">
                <a:tc>
                  <a:txBody>
                    <a:bodyPr/>
                    <a:lstStyle/>
                    <a:p>
                      <a:pPr algn="ctr">
                        <a:defRPr b="0" sz="1800">
                          <a:solidFill>
                            <a:srgbClr val="000000"/>
                          </a:solidFill>
                        </a:defRPr>
                      </a:pPr>
                      <a:r>
                        <a:rPr b="1" sz="1200">
                          <a:solidFill>
                            <a:srgbClr val="FFFFFF"/>
                          </a:solidFill>
                        </a:rPr>
                        <a:t>TITLE OF THE ARTICLE</a:t>
                      </a:r>
                    </a:p>
                  </a:txBody>
                  <a:tcPr marL="9525" marR="9525" marT="9525" marB="9525" anchor="ctr" anchorCtr="0" horzOverflow="overflow"/>
                </a:tc>
                <a:tc>
                  <a:txBody>
                    <a:bodyPr/>
                    <a:lstStyle/>
                    <a:p>
                      <a:pPr algn="ctr">
                        <a:defRPr b="0" sz="1800">
                          <a:solidFill>
                            <a:srgbClr val="000000"/>
                          </a:solidFill>
                        </a:defRPr>
                      </a:pPr>
                      <a:r>
                        <a:rPr b="1" sz="1200">
                          <a:solidFill>
                            <a:srgbClr val="FFFFFF"/>
                          </a:solidFill>
                        </a:rPr>
                        <a:t>JOURNAL/CONFERENCE DETAILS AND YEAR OF PUBLICATION</a:t>
                      </a:r>
                    </a:p>
                  </a:txBody>
                  <a:tcPr marL="9525" marR="9525" marT="9525" marB="9525" anchor="ctr" anchorCtr="0" horzOverflow="overflow"/>
                </a:tc>
                <a:tc>
                  <a:txBody>
                    <a:bodyPr/>
                    <a:lstStyle/>
                    <a:p>
                      <a:pPr algn="ctr">
                        <a:defRPr b="0" sz="1800">
                          <a:solidFill>
                            <a:srgbClr val="000000"/>
                          </a:solidFill>
                        </a:defRPr>
                      </a:pPr>
                      <a:r>
                        <a:rPr b="1" sz="1200">
                          <a:solidFill>
                            <a:srgbClr val="FFFFFF"/>
                          </a:solidFill>
                        </a:rPr>
                        <a:t>HIGHLIGHTS OF APPROACH(S) FOLLWED</a:t>
                      </a:r>
                    </a:p>
                  </a:txBody>
                  <a:tcPr marL="9525" marR="9525" marT="9525" marB="9525" anchor="ctr" anchorCtr="0" horzOverflow="overflow"/>
                </a:tc>
                <a:tc>
                  <a:txBody>
                    <a:bodyPr/>
                    <a:lstStyle/>
                    <a:p>
                      <a:pPr algn="ctr">
                        <a:defRPr b="0" sz="1800">
                          <a:solidFill>
                            <a:srgbClr val="000000"/>
                          </a:solidFill>
                        </a:defRPr>
                      </a:pPr>
                      <a:r>
                        <a:rPr b="1" sz="1100">
                          <a:solidFill>
                            <a:srgbClr val="FFFFFF"/>
                          </a:solidFill>
                        </a:rPr>
                        <a:t>CHALLENGES TO BE ADDRESSED</a:t>
                      </a:r>
                    </a:p>
                  </a:txBody>
                  <a:tcPr marL="9525" marR="9525" marT="9525" marB="9525" anchor="ctr" anchorCtr="0" horzOverflow="overflow"/>
                </a:tc>
              </a:tr>
              <a:tr h="2366653">
                <a:tc>
                  <a:txBody>
                    <a:bodyPr/>
                    <a:lstStyle/>
                    <a:p>
                      <a:pPr algn="l">
                        <a:defRPr sz="1400">
                          <a:latin typeface="Andale Mono"/>
                          <a:ea typeface="Andale Mono"/>
                          <a:cs typeface="Andale Mono"/>
                          <a:sym typeface="Andale Mono"/>
                        </a:defRPr>
                      </a:pPr>
                      <a:r>
                        <a:t>Chatbot for E-Learning</a:t>
                      </a:r>
                    </a:p>
                  </a:txBody>
                  <a:tcPr marL="9525" marR="9525" marT="9525" marB="9525" anchor="t" anchorCtr="0" horzOverflow="overflow"/>
                </a:tc>
                <a:tc>
                  <a:txBody>
                    <a:bodyPr/>
                    <a:lstStyle/>
                    <a:p>
                      <a:pPr algn="l">
                        <a:defRPr sz="1100">
                          <a:latin typeface="Andale Mono"/>
                          <a:ea typeface="Andale Mono"/>
                          <a:cs typeface="Andale Mono"/>
                          <a:sym typeface="Andale Mono"/>
                        </a:defRPr>
                      </a:pPr>
                      <a:r>
                        <a:t>Published in:</a:t>
                      </a:r>
                      <a:r>
                        <a:t> International Journal of Mechanical Engineering and Robotics Research ,in volume 7</a:t>
                      </a:r>
                      <a:endParaRPr sz="1200"/>
                    </a:p>
                    <a:p>
                      <a:pPr algn="l">
                        <a:defRPr sz="1100">
                          <a:latin typeface="Andale Mono"/>
                          <a:ea typeface="Andale Mono"/>
                          <a:cs typeface="Andale Mono"/>
                          <a:sym typeface="Andale Mono"/>
                        </a:defRPr>
                      </a:pPr>
                      <a:r>
                        <a:t>Publisher:  </a:t>
                      </a:r>
                      <a:r>
                        <a:t>ETPub</a:t>
                      </a:r>
                    </a:p>
                    <a:p>
                      <a:pPr algn="l">
                        <a:defRPr>
                          <a:latin typeface="Andale Mono"/>
                          <a:ea typeface="Andale Mono"/>
                          <a:cs typeface="Andale Mono"/>
                          <a:sym typeface="Andale Mono"/>
                        </a:defRPr>
                      </a:pPr>
                      <a:r>
                        <a:t>Date of conference:</a:t>
                      </a:r>
                      <a:r>
                        <a:t> September 2018</a:t>
                      </a:r>
                    </a:p>
                  </a:txBody>
                  <a:tcPr marL="9525" marR="9525" marT="9525" marB="9525" anchor="t" anchorCtr="0" horzOverflow="overflow"/>
                </a:tc>
                <a:tc>
                  <a:txBody>
                    <a:bodyPr/>
                    <a:lstStyle/>
                    <a:p>
                      <a:pPr marL="285750" indent="-285750" algn="l">
                        <a:buSzPct val="100000"/>
                        <a:buFont typeface="Arial"/>
                        <a:buChar char="•"/>
                        <a:defRPr sz="1400"/>
                      </a:pPr>
                      <a:r>
                        <a:t>Modular Design</a:t>
                      </a:r>
                    </a:p>
                    <a:p>
                      <a:pPr marL="285750" indent="-285750" algn="l">
                        <a:buSzPct val="100000"/>
                        <a:buFont typeface="Arial"/>
                        <a:buChar char="•"/>
                        <a:defRPr sz="1400"/>
                      </a:pPr>
                      <a:r>
                        <a:t>Ontology-Based</a:t>
                      </a:r>
                    </a:p>
                    <a:p>
                      <a:pPr marL="285750" indent="-285750" algn="l">
                        <a:buSzPct val="100000"/>
                        <a:buFont typeface="Arial"/>
                        <a:buChar char="•"/>
                        <a:defRPr sz="1400"/>
                      </a:pPr>
                      <a:r>
                        <a:t>Petri Net navigation for workflow and conversation management.</a:t>
                      </a:r>
                    </a:p>
                    <a:p>
                      <a:pPr marL="285750" indent="-285750" algn="l">
                        <a:buSzPct val="100000"/>
                        <a:buFont typeface="Arial"/>
                        <a:buChar char="•"/>
                        <a:defRPr sz="1400"/>
                      </a:pPr>
                      <a:r>
                        <a:t>Adjusts responses based on user context</a:t>
                      </a:r>
                    </a:p>
                    <a:p>
                      <a:pPr marL="285750" indent="-285750" algn="l">
                        <a:buSzPct val="100000"/>
                        <a:buFont typeface="Arial"/>
                        <a:buChar char="•"/>
                        <a:defRPr sz="1400"/>
                      </a:pPr>
                      <a:r>
                        <a:t>Utilizes Latent Dirichlet Allocation to accurately match queries with learning objects.</a:t>
                      </a:r>
                    </a:p>
                  </a:txBody>
                  <a:tcPr marL="9525" marR="9525" marT="9525" marB="9525" anchor="t" anchorCtr="0" horzOverflow="overflow"/>
                </a:tc>
                <a:tc>
                  <a:txBody>
                    <a:bodyPr/>
                    <a:lstStyle/>
                    <a:p>
                      <a:pPr marL="285750" indent="-285750" algn="l">
                        <a:buSzPct val="100000"/>
                        <a:buFont typeface="Arial"/>
                        <a:buChar char="•"/>
                        <a:defRPr sz="1300"/>
                      </a:pPr>
                      <a:r>
                        <a:t>Language Variation</a:t>
                      </a:r>
                    </a:p>
                    <a:p>
                      <a:pPr marL="285750" indent="-285750" algn="l">
                        <a:buSzPct val="100000"/>
                        <a:buFont typeface="Arial"/>
                        <a:buChar char="•"/>
                        <a:defRPr sz="1300"/>
                      </a:pPr>
                      <a:r>
                        <a:t>Response accuracy</a:t>
                      </a:r>
                    </a:p>
                    <a:p>
                      <a:pPr marL="285750" indent="-285750" algn="l">
                        <a:buSzPct val="100000"/>
                        <a:buFont typeface="Arial"/>
                        <a:buChar char="•"/>
                        <a:defRPr sz="1300"/>
                      </a:pPr>
                      <a:r>
                        <a:t>Scalability</a:t>
                      </a:r>
                    </a:p>
                  </a:txBody>
                  <a:tcPr marL="9525" marR="9525" marT="9525" marB="9525" anchor="t" anchorCtr="0" horzOverflow="overflow"/>
                </a:tc>
              </a:tr>
              <a:tr h="1995841">
                <a:tc>
                  <a:txBody>
                    <a:bodyPr/>
                    <a:lstStyle/>
                    <a:p>
                      <a:pPr algn="l">
                        <a:defRPr sz="1300"/>
                      </a:pPr>
                    </a:p>
                    <a:p>
                      <a:pPr algn="l">
                        <a:defRPr sz="1400">
                          <a:solidFill>
                            <a:srgbClr val="333333"/>
                          </a:solidFill>
                        </a:defRPr>
                      </a:pPr>
                      <a:r>
                        <a:t>A landslide extraction method of channel attention mechanism U-Net network based on Sentinel-2A remote sensing images</a:t>
                      </a:r>
                    </a:p>
                  </a:txBody>
                  <a:tcPr marL="9525" marR="9525" marT="9525" marB="9525" anchor="t" anchorCtr="0" horzOverflow="overflow"/>
                </a:tc>
                <a:tc>
                  <a:txBody>
                    <a:bodyPr/>
                    <a:lstStyle/>
                    <a:p>
                      <a:pPr algn="l">
                        <a:defRPr b="1" sz="1400"/>
                      </a:pPr>
                      <a:r>
                        <a:t>Published in:</a:t>
                      </a:r>
                      <a:br/>
                      <a:r>
                        <a:rPr b="0" sz="1200"/>
                        <a:t>International Journal of Digital Earth </a:t>
                      </a:r>
                      <a:r>
                        <a:rPr b="0" sz="1300">
                          <a:latin typeface="Andale Mono"/>
                          <a:ea typeface="Andale Mono"/>
                          <a:cs typeface="Andale Mono"/>
                          <a:sym typeface="Andale Mono"/>
                        </a:rPr>
                        <a:t>Volume 16,</a:t>
                      </a:r>
                    </a:p>
                    <a:p>
                      <a:pPr algn="l">
                        <a:defRPr sz="1300">
                          <a:latin typeface="Andale Mono"/>
                          <a:ea typeface="Andale Mono"/>
                          <a:cs typeface="Andale Mono"/>
                          <a:sym typeface="Andale Mono"/>
                        </a:defRPr>
                      </a:pPr>
                      <a:r>
                        <a:t>publisher</a:t>
                      </a:r>
                      <a:r>
                        <a:t> :Taylor and Francis</a:t>
                      </a:r>
                    </a:p>
                    <a:p>
                      <a:pPr algn="l">
                        <a:defRPr>
                          <a:latin typeface="Andale Mono"/>
                          <a:ea typeface="Andale Mono"/>
                          <a:cs typeface="Andale Mono"/>
                          <a:sym typeface="Andale Mono"/>
                        </a:defRPr>
                      </a:pPr>
                      <a:r>
                        <a:t>Date of conference:</a:t>
                      </a:r>
                      <a:r>
                        <a:rPr sz="1300"/>
                        <a:t>2023 </a:t>
                      </a:r>
                    </a:p>
                  </a:txBody>
                  <a:tcPr marL="9525" marR="9525" marT="9525" marB="9525" anchor="t" anchorCtr="0" horzOverflow="overflow"/>
                </a:tc>
                <a:tc>
                  <a:txBody>
                    <a:bodyPr/>
                    <a:lstStyle/>
                    <a:p>
                      <a:pPr marL="285750" indent="-285750" algn="l">
                        <a:buSzPct val="100000"/>
                        <a:buFont typeface="Arial"/>
                        <a:buChar char="•"/>
                        <a:defRPr sz="1300"/>
                      </a:pPr>
                      <a:r>
                        <a:t>Two Sentinel-2A for training a TensorFlow-based channel attention</a:t>
                      </a:r>
                    </a:p>
                    <a:p>
                      <a:pPr marL="285750" indent="-285750" algn="l">
                        <a:buSzPct val="100000"/>
                        <a:buFont typeface="Arial"/>
                        <a:buChar char="•"/>
                        <a:defRPr sz="1300"/>
                      </a:pPr>
                      <a:r>
                        <a:t> U-Net model to extract landslides.</a:t>
                      </a:r>
                    </a:p>
                    <a:p>
                      <a:pPr marL="285750" indent="-285750" algn="l">
                        <a:buSzPct val="100000"/>
                        <a:buFont typeface="Arial"/>
                        <a:buChar char="•"/>
                        <a:defRPr sz="1300"/>
                      </a:pPr>
                      <a:r>
                        <a:t> U-Net, U-Net Backbone,  models compared and evaluated using relevant metrics.</a:t>
                      </a:r>
                    </a:p>
                  </a:txBody>
                  <a:tcPr marL="9525" marR="9525" marT="9525" marB="9525" anchor="t" anchorCtr="0" horzOverflow="overflow"/>
                </a:tc>
                <a:tc>
                  <a:txBody>
                    <a:bodyPr/>
                    <a:lstStyle/>
                    <a:p>
                      <a:pPr marL="171450" indent="-171450" algn="l">
                        <a:buSzPct val="100000"/>
                        <a:buFont typeface="Arial"/>
                        <a:buChar char="•"/>
                        <a:defRPr b="1" sz="1100"/>
                      </a:pPr>
                      <a:r>
                        <a:t>Feature Channel Selection</a:t>
                      </a:r>
                      <a:r>
                        <a:rPr b="0"/>
                        <a:t>: Adjusting feature channel weights may lead to overfitting if not properly managed.</a:t>
                      </a:r>
                    </a:p>
                    <a:p>
                      <a:pPr marL="171450" indent="-171450" algn="l">
                        <a:buSzPct val="100000"/>
                        <a:buFont typeface="Arial"/>
                        <a:buChar char="•"/>
                        <a:defRPr b="1" sz="1100"/>
                      </a:pPr>
                      <a:r>
                        <a:t>Data Quality Variability</a:t>
                      </a:r>
                      <a:r>
                        <a:rPr b="0"/>
                        <a:t>: Variations in Sentinel-2A image quality and conditions can impact model performance.</a:t>
                      </a:r>
                    </a:p>
                    <a:p>
                      <a:pPr marL="171450" indent="-171450" algn="l">
                        <a:buSzPct val="100000"/>
                        <a:buFont typeface="Arial"/>
                        <a:buChar char="•"/>
                        <a:defRPr b="1" sz="1100"/>
                      </a:pPr>
                      <a:r>
                        <a:t>Generalization</a:t>
                      </a:r>
                      <a:r>
                        <a:rPr b="0"/>
                        <a:t>: Ensuring the model performs well across different regions and landslide types remains challenging.</a:t>
                      </a:r>
                    </a:p>
                    <a:p>
                      <a:pPr marL="285750" indent="-285750" algn="l">
                        <a:buSzPct val="100000"/>
                        <a:buFont typeface="Arial"/>
                        <a:buChar char="•"/>
                        <a:defRPr b="1" sz="1100"/>
                      </a:pPr>
                    </a:p>
                  </a:txBody>
                  <a:tcPr marL="9525" marR="9525" marT="9525" marB="9525" anchor="b" anchorCtr="0" horzOverflow="overflow"/>
                </a:tc>
              </a:tr>
            </a:tbl>
          </a:graphicData>
        </a:graphic>
      </p:graphicFrame>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Title 1"/>
          <p:cNvSpPr txBox="1"/>
          <p:nvPr>
            <p:ph type="title"/>
          </p:nvPr>
        </p:nvSpPr>
        <p:spPr>
          <a:xfrm>
            <a:off x="447675" y="274638"/>
            <a:ext cx="8391525" cy="457201"/>
          </a:xfrm>
          <a:prstGeom prst="rect">
            <a:avLst/>
          </a:prstGeom>
        </p:spPr>
        <p:txBody>
          <a:bodyPr/>
          <a:lstStyle/>
          <a:p>
            <a:pPr defTabSz="365760">
              <a:defRPr b="1" sz="1560">
                <a:latin typeface="Times New Roman"/>
                <a:ea typeface="Times New Roman"/>
                <a:cs typeface="Times New Roman"/>
                <a:sym typeface="Times New Roman"/>
              </a:defRPr>
            </a:pPr>
            <a:br/>
            <a:r>
              <a:rPr sz="840"/>
              <a:t>LITERATURE SURVEY </a:t>
            </a:r>
            <a:r>
              <a:t> </a:t>
            </a:r>
            <a:br/>
          </a:p>
        </p:txBody>
      </p:sp>
      <p:graphicFrame>
        <p:nvGraphicFramePr>
          <p:cNvPr id="138" name="Table 4"/>
          <p:cNvGraphicFramePr/>
          <p:nvPr/>
        </p:nvGraphicFramePr>
        <p:xfrm>
          <a:off x="167131" y="835097"/>
          <a:ext cx="8831396" cy="5690783"/>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561620"/>
                <a:gridCol w="1535559"/>
                <a:gridCol w="3519948"/>
                <a:gridCol w="2214269"/>
              </a:tblGrid>
              <a:tr h="806406">
                <a:tc>
                  <a:txBody>
                    <a:bodyPr/>
                    <a:lstStyle/>
                    <a:p>
                      <a:pPr algn="ctr">
                        <a:defRPr b="0" sz="1800">
                          <a:solidFill>
                            <a:srgbClr val="000000"/>
                          </a:solidFill>
                        </a:defRPr>
                      </a:pPr>
                      <a:r>
                        <a:rPr b="1" sz="1200">
                          <a:solidFill>
                            <a:srgbClr val="FFFFFF"/>
                          </a:solidFill>
                        </a:rPr>
                        <a:t>TITLE OF THE ARTICLE</a:t>
                      </a:r>
                    </a:p>
                  </a:txBody>
                  <a:tcPr marL="9525" marR="9525" marT="9525" marB="9525" anchor="ctr" anchorCtr="0" horzOverflow="overflow"/>
                </a:tc>
                <a:tc>
                  <a:txBody>
                    <a:bodyPr/>
                    <a:lstStyle/>
                    <a:p>
                      <a:pPr algn="ctr">
                        <a:defRPr b="0" sz="1800">
                          <a:solidFill>
                            <a:srgbClr val="000000"/>
                          </a:solidFill>
                        </a:defRPr>
                      </a:pPr>
                      <a:r>
                        <a:rPr b="1" sz="1200">
                          <a:solidFill>
                            <a:srgbClr val="FFFFFF"/>
                          </a:solidFill>
                        </a:rPr>
                        <a:t>JOURNAL/CONFERENCE DETAILS AND YEAR OF PUBLICATION</a:t>
                      </a:r>
                    </a:p>
                  </a:txBody>
                  <a:tcPr marL="9525" marR="9525" marT="9525" marB="9525" anchor="ctr" anchorCtr="0" horzOverflow="overflow"/>
                </a:tc>
                <a:tc>
                  <a:txBody>
                    <a:bodyPr/>
                    <a:lstStyle/>
                    <a:p>
                      <a:pPr algn="ctr">
                        <a:defRPr b="0" sz="1800">
                          <a:solidFill>
                            <a:srgbClr val="000000"/>
                          </a:solidFill>
                        </a:defRPr>
                      </a:pPr>
                      <a:r>
                        <a:rPr b="1" sz="1200">
                          <a:solidFill>
                            <a:srgbClr val="FFFFFF"/>
                          </a:solidFill>
                        </a:rPr>
                        <a:t>HIGHLIGHTS OF APPROACH(S) FOLLWED</a:t>
                      </a:r>
                    </a:p>
                  </a:txBody>
                  <a:tcPr marL="9525" marR="9525" marT="9525" marB="9525" anchor="ctr" anchorCtr="0" horzOverflow="overflow"/>
                </a:tc>
                <a:tc>
                  <a:txBody>
                    <a:bodyPr/>
                    <a:lstStyle/>
                    <a:p>
                      <a:pPr algn="ctr">
                        <a:defRPr b="0" sz="1800">
                          <a:solidFill>
                            <a:srgbClr val="000000"/>
                          </a:solidFill>
                        </a:defRPr>
                      </a:pPr>
                      <a:r>
                        <a:rPr b="1" sz="1100">
                          <a:solidFill>
                            <a:srgbClr val="FFFFFF"/>
                          </a:solidFill>
                        </a:rPr>
                        <a:t>CHALLENGES TO BE ADDRESSED</a:t>
                      </a:r>
                    </a:p>
                  </a:txBody>
                  <a:tcPr marL="9525" marR="9525" marT="9525" marB="9525" anchor="ctr" anchorCtr="0" horzOverflow="overflow"/>
                </a:tc>
              </a:tr>
              <a:tr h="2366720">
                <a:tc>
                  <a:txBody>
                    <a:bodyPr/>
                    <a:lstStyle/>
                    <a:p>
                      <a:pPr algn="l">
                        <a:defRPr sz="1300"/>
                      </a:pPr>
                    </a:p>
                    <a:p>
                      <a:pPr algn="l">
                        <a:defRPr sz="1600">
                          <a:solidFill>
                            <a:srgbClr val="1F1F1F"/>
                          </a:solidFill>
                        </a:defRPr>
                      </a:pPr>
                      <a:r>
                        <a:t>Application of artificial intelligence in three aspects of landslide risk assessment: A comprehensive review</a:t>
                      </a:r>
                    </a:p>
                  </a:txBody>
                  <a:tcPr marL="9525" marR="9525" marT="9525" marB="9525" anchor="t" anchorCtr="0" horzOverflow="overflow"/>
                </a:tc>
                <a:tc>
                  <a:txBody>
                    <a:bodyPr/>
                    <a:lstStyle/>
                    <a:p>
                      <a:pPr algn="l">
                        <a:defRPr b="1" sz="1300"/>
                      </a:pPr>
                    </a:p>
                    <a:p>
                      <a:pPr algn="l">
                        <a:defRPr b="1" sz="1600"/>
                      </a:pPr>
                      <a:r>
                        <a:t>Published in: </a:t>
                      </a:r>
                      <a:r>
                        <a:rPr b="0"/>
                        <a:t>Rock Mechanics Bulletin, Volume 3, </a:t>
                      </a:r>
                    </a:p>
                    <a:p>
                      <a:pPr algn="l">
                        <a:defRPr b="1" sz="1600"/>
                      </a:pPr>
                      <a:r>
                        <a:t>Publisher: </a:t>
                      </a:r>
                      <a:r>
                        <a:rPr b="0"/>
                        <a:t>IEEE</a:t>
                      </a:r>
                    </a:p>
                    <a:p>
                      <a:pPr algn="l">
                        <a:defRPr b="1" sz="1600"/>
                      </a:pPr>
                      <a:r>
                        <a:t>Date of conference: </a:t>
                      </a:r>
                      <a:r>
                        <a:rPr b="0"/>
                        <a:t>2024</a:t>
                      </a:r>
                    </a:p>
                  </a:txBody>
                  <a:tcPr marL="9525" marR="9525" marT="9525" marB="9525" anchor="t" anchorCtr="0" horzOverflow="overflow"/>
                </a:tc>
                <a:tc>
                  <a:txBody>
                    <a:bodyPr/>
                    <a:lstStyle/>
                    <a:p>
                      <a:pPr marL="285750" indent="-285750" algn="l">
                        <a:buSzPct val="100000"/>
                        <a:buFont typeface="Arial"/>
                        <a:buChar char="•"/>
                        <a:defRPr sz="1300"/>
                      </a:pPr>
                    </a:p>
                    <a:p>
                      <a:pPr marL="285750" indent="-285750" algn="l">
                        <a:buSzPct val="100000"/>
                        <a:buFont typeface="Arial"/>
                        <a:buChar char="•"/>
                        <a:defRPr sz="1400"/>
                      </a:pPr>
                      <a:r>
                        <a:t>Review of AI applications in landslide detection, susceptibility assessment, and displacement prediction. </a:t>
                      </a:r>
                    </a:p>
                    <a:p>
                      <a:pPr marL="285750" indent="-285750" algn="l">
                        <a:buSzPct val="100000"/>
                        <a:buFont typeface="Arial"/>
                        <a:buChar char="•"/>
                        <a:defRPr sz="1400"/>
                      </a:pPr>
                      <a:r>
                        <a:t>Focus on ML, DL, and  HM. </a:t>
                      </a:r>
                    </a:p>
                    <a:p>
                      <a:pPr marL="285750" indent="-285750" algn="l">
                        <a:buSzPct val="100000"/>
                        <a:buFont typeface="Arial"/>
                        <a:buChar char="•"/>
                        <a:defRPr sz="1400"/>
                      </a:pPr>
                      <a:r>
                        <a:t>Discusses the success of  CNN and RNN in quantifying nonlinear soil structure relationships.</a:t>
                      </a:r>
                    </a:p>
                  </a:txBody>
                  <a:tcPr marL="9525" marR="9525" marT="9525" marB="9525" anchor="t" anchorCtr="0" horzOverflow="overflow"/>
                </a:tc>
                <a:tc>
                  <a:txBody>
                    <a:bodyPr/>
                    <a:lstStyle/>
                    <a:p>
                      <a:pPr marL="285750" indent="-285750" algn="l">
                        <a:buSzPct val="100000"/>
                        <a:buFont typeface="Arial"/>
                        <a:buChar char="•"/>
                        <a:defRPr sz="1300"/>
                      </a:pPr>
                      <a:r>
                        <a:t>Need for improved generalization abilities, optimized sampling strategies, and hyperparameter tuning. </a:t>
                      </a:r>
                    </a:p>
                    <a:p>
                      <a:pPr marL="285750" indent="-285750" algn="l">
                        <a:buSzPct val="100000"/>
                        <a:buFont typeface="Arial"/>
                        <a:buChar char="•"/>
                        <a:defRPr sz="1300"/>
                      </a:pPr>
                      <a:r>
                        <a:t>Addressing the integration of explainable AI with physical models for more reliable predictions.</a:t>
                      </a:r>
                    </a:p>
                    <a:p>
                      <a:pPr marL="285750" indent="-285750" algn="l">
                        <a:buSzPct val="100000"/>
                        <a:buFont typeface="Arial"/>
                        <a:buChar char="•"/>
                        <a:defRPr sz="1300"/>
                      </a:pPr>
                      <a:r>
                        <a:t> Development of advanced GUI tools for broader AI adoption.</a:t>
                      </a:r>
                    </a:p>
                  </a:txBody>
                  <a:tcPr marL="9525" marR="9525" marT="9525" marB="9525" anchor="t" anchorCtr="0" horzOverflow="overflow"/>
                </a:tc>
              </a:tr>
              <a:tr h="2517655">
                <a:tc>
                  <a:txBody>
                    <a:bodyPr/>
                    <a:lstStyle/>
                    <a:p>
                      <a:pPr algn="l">
                        <a:defRPr sz="1400">
                          <a:solidFill>
                            <a:srgbClr val="333333"/>
                          </a:solidFill>
                        </a:defRPr>
                      </a:pPr>
                      <a:r>
                        <a:t>Visual Question Answering From Remote Sensing Images</a:t>
                      </a:r>
                    </a:p>
                  </a:txBody>
                  <a:tcPr marL="9525" marR="9525" marT="9525" marB="9525" anchor="t" anchorCtr="0" horzOverflow="overflow"/>
                </a:tc>
                <a:tc>
                  <a:txBody>
                    <a:bodyPr/>
                    <a:lstStyle/>
                    <a:p>
                      <a:pPr algn="l">
                        <a:defRPr b="1" i="1" sz="1400"/>
                      </a:pPr>
                      <a:r>
                        <a:t>Published in: </a:t>
                      </a:r>
                      <a:r>
                        <a:rPr b="0"/>
                        <a:t>IEEE International Geoscience and Remote Sensing Symposium</a:t>
                      </a:r>
                      <a:r>
                        <a:rPr b="0" i="0"/>
                        <a:t>, Yokohama, Japan, 2019</a:t>
                      </a:r>
                    </a:p>
                    <a:p>
                      <a:pPr algn="l">
                        <a:defRPr b="1" i="1" sz="1400"/>
                      </a:pPr>
                      <a:r>
                        <a:t>publisher: </a:t>
                      </a:r>
                      <a:r>
                        <a:rPr b="0"/>
                        <a:t>GARSS </a:t>
                      </a:r>
                      <a:endParaRPr b="0"/>
                    </a:p>
                    <a:p>
                      <a:pPr algn="l">
                        <a:defRPr b="1" i="1" sz="1400"/>
                      </a:pPr>
                      <a:r>
                        <a:t>Date of conference:</a:t>
                      </a:r>
                      <a:r>
                        <a:rPr b="0"/>
                        <a:t>2019 - 2019 </a:t>
                      </a:r>
                    </a:p>
                  </a:txBody>
                  <a:tcPr marL="9525" marR="9525" marT="9525" marB="9525" anchor="t" anchorCtr="0" horzOverflow="overflow"/>
                </a:tc>
                <a:tc>
                  <a:txBody>
                    <a:bodyPr/>
                    <a:lstStyle/>
                    <a:p>
                      <a:pPr marL="285750" indent="-285750" algn="l">
                        <a:buSzPct val="100000"/>
                        <a:buFont typeface="Arial"/>
                        <a:buChar char="•"/>
                        <a:defRPr sz="1400"/>
                      </a:pPr>
                      <a:r>
                        <a:t>Explored using natural language questions for extracting information from remote sensing images via Visual Question Answering (VQA).</a:t>
                      </a:r>
                    </a:p>
                    <a:p>
                      <a:pPr marL="285750" indent="-285750" algn="l">
                        <a:buSzPct val="100000"/>
                        <a:buFont typeface="Arial"/>
                        <a:buChar char="•"/>
                        <a:defRPr sz="1400"/>
                      </a:pPr>
                      <a:r>
                        <a:t>Automatically created a dataset using OpenStreetMap data.</a:t>
                      </a:r>
                    </a:p>
                    <a:p>
                      <a:pPr marL="285750" indent="-285750" algn="l">
                        <a:buSzPct val="100000"/>
                        <a:buFont typeface="Arial"/>
                        <a:buChar char="•"/>
                        <a:defRPr sz="1400"/>
                      </a:pPr>
                      <a:r>
                        <a:t>Developed a deep learning-based VQA model trained on the new dataset.</a:t>
                      </a:r>
                    </a:p>
                    <a:p>
                      <a:pPr marL="285750" indent="-285750" algn="l">
                        <a:buSzPct val="100000"/>
                        <a:buFont typeface="Arial"/>
                        <a:buChar char="•"/>
                        <a:defRPr sz="1400"/>
                      </a:pPr>
                      <a:r>
                        <a:t>Extracted visual features using  CNN and RNN</a:t>
                      </a:r>
                    </a:p>
                    <a:p>
                      <a:pPr marL="285750" indent="-285750" algn="l">
                        <a:buSzPct val="100000"/>
                        <a:buFont typeface="Arial"/>
                        <a:buChar char="•"/>
                        <a:defRPr sz="1400"/>
                      </a:pPr>
                      <a:r>
                        <a:t>Combined visual and textual features for answer classification</a:t>
                      </a:r>
                    </a:p>
                  </a:txBody>
                  <a:tcPr marL="9525" marR="9525" marT="9525" marB="9525" anchor="t" anchorCtr="0" horzOverflow="overflow"/>
                </a:tc>
                <a:tc>
                  <a:txBody>
                    <a:bodyPr/>
                    <a:lstStyle/>
                    <a:p>
                      <a:pPr algn="l">
                        <a:defRPr sz="1400">
                          <a:solidFill>
                            <a:srgbClr val="333333"/>
                          </a:solidFill>
                        </a:defRPr>
                      </a:pPr>
                      <a:r>
                        <a:t>Improving the dataset to include more variety in the questions, with potentially high-resolution data</a:t>
                      </a:r>
                    </a:p>
                  </a:txBody>
                  <a:tcPr marL="9525" marR="9525" marT="9525" marB="9525" anchor="t" anchorCtr="0" horzOverflow="overflow"/>
                </a:tc>
              </a:tr>
            </a:tbl>
          </a:graphicData>
        </a:graphic>
      </p:graphicFrame>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Title 1"/>
          <p:cNvSpPr txBox="1"/>
          <p:nvPr>
            <p:ph type="title"/>
          </p:nvPr>
        </p:nvSpPr>
        <p:spPr>
          <a:xfrm>
            <a:off x="447675" y="274638"/>
            <a:ext cx="8391525" cy="1581151"/>
          </a:xfrm>
          <a:prstGeom prst="rect">
            <a:avLst/>
          </a:prstGeom>
        </p:spPr>
        <p:txBody>
          <a:bodyPr/>
          <a:lstStyle/>
          <a:p>
            <a:pPr defTabSz="804672">
              <a:defRPr b="1" sz="3432">
                <a:latin typeface="Times New Roman"/>
                <a:ea typeface="Times New Roman"/>
                <a:cs typeface="Times New Roman"/>
                <a:sym typeface="Times New Roman"/>
              </a:defRPr>
            </a:pPr>
            <a:br/>
            <a:r>
              <a:rPr sz="1848"/>
              <a:t>LITERATURE SURVEY </a:t>
            </a:r>
            <a:r>
              <a:t> </a:t>
            </a:r>
            <a:br/>
          </a:p>
        </p:txBody>
      </p:sp>
      <p:graphicFrame>
        <p:nvGraphicFramePr>
          <p:cNvPr id="141" name="Table 4"/>
          <p:cNvGraphicFramePr/>
          <p:nvPr/>
        </p:nvGraphicFramePr>
        <p:xfrm>
          <a:off x="450850" y="1301750"/>
          <a:ext cx="8562399" cy="359122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676033"/>
                <a:gridCol w="1758461"/>
                <a:gridCol w="3049831"/>
                <a:gridCol w="2078073"/>
              </a:tblGrid>
              <a:tr h="682203">
                <a:tc>
                  <a:txBody>
                    <a:bodyPr/>
                    <a:lstStyle/>
                    <a:p>
                      <a:pPr algn="ctr">
                        <a:defRPr b="0" sz="1800">
                          <a:solidFill>
                            <a:srgbClr val="000000"/>
                          </a:solidFill>
                        </a:defRPr>
                      </a:pPr>
                      <a:r>
                        <a:rPr b="1" sz="1200">
                          <a:solidFill>
                            <a:srgbClr val="FFFFFF"/>
                          </a:solidFill>
                        </a:rPr>
                        <a:t>TITLE OF THE ARTICLE</a:t>
                      </a:r>
                    </a:p>
                  </a:txBody>
                  <a:tcPr marL="9525" marR="9525" marT="9525" marB="9525" anchor="ctr" anchorCtr="0" horzOverflow="overflow"/>
                </a:tc>
                <a:tc>
                  <a:txBody>
                    <a:bodyPr/>
                    <a:lstStyle/>
                    <a:p>
                      <a:pPr algn="ctr">
                        <a:defRPr b="0" sz="1800">
                          <a:solidFill>
                            <a:srgbClr val="000000"/>
                          </a:solidFill>
                        </a:defRPr>
                      </a:pPr>
                      <a:r>
                        <a:rPr b="1" sz="1200">
                          <a:solidFill>
                            <a:srgbClr val="FFFFFF"/>
                          </a:solidFill>
                        </a:rPr>
                        <a:t>JOURNAL/CONFERENCE DETAILS AND YEAR OF PUBLICATION</a:t>
                      </a:r>
                    </a:p>
                  </a:txBody>
                  <a:tcPr marL="9525" marR="9525" marT="9525" marB="9525" anchor="ctr" anchorCtr="0" horzOverflow="overflow"/>
                </a:tc>
                <a:tc>
                  <a:txBody>
                    <a:bodyPr/>
                    <a:lstStyle/>
                    <a:p>
                      <a:pPr algn="ctr">
                        <a:defRPr b="0" sz="1800">
                          <a:solidFill>
                            <a:srgbClr val="000000"/>
                          </a:solidFill>
                        </a:defRPr>
                      </a:pPr>
                      <a:r>
                        <a:rPr b="1" sz="1200">
                          <a:solidFill>
                            <a:srgbClr val="FFFFFF"/>
                          </a:solidFill>
                        </a:rPr>
                        <a:t>HIGHLIGHTS OF APPROACH(S) FOLLWED</a:t>
                      </a:r>
                    </a:p>
                  </a:txBody>
                  <a:tcPr marL="9525" marR="9525" marT="9525" marB="9525" anchor="ctr" anchorCtr="0" horzOverflow="overflow"/>
                </a:tc>
                <a:tc>
                  <a:txBody>
                    <a:bodyPr/>
                    <a:lstStyle/>
                    <a:p>
                      <a:pPr algn="ctr">
                        <a:defRPr b="0" sz="1800">
                          <a:solidFill>
                            <a:srgbClr val="000000"/>
                          </a:solidFill>
                        </a:defRPr>
                      </a:pPr>
                      <a:r>
                        <a:rPr b="1" sz="1100">
                          <a:solidFill>
                            <a:srgbClr val="FFFFFF"/>
                          </a:solidFill>
                        </a:rPr>
                        <a:t>CHALLENGES TO BE ADDRESSED</a:t>
                      </a:r>
                    </a:p>
                  </a:txBody>
                  <a:tcPr marL="9525" marR="9525" marT="9525" marB="9525" anchor="ctr" anchorCtr="0" horzOverflow="overflow"/>
                </a:tc>
              </a:tr>
              <a:tr h="2909017">
                <a:tc>
                  <a:txBody>
                    <a:bodyPr/>
                    <a:lstStyle/>
                    <a:p>
                      <a:pPr algn="l">
                        <a:defRPr sz="1400">
                          <a:solidFill>
                            <a:srgbClr val="333333"/>
                          </a:solidFill>
                        </a:defRPr>
                      </a:pPr>
                      <a:r>
                        <a:t>Attention-Based YOLOv5 Model For Enhancing Landslide Detection In Remote Sensing Imagery</a:t>
                      </a:r>
                    </a:p>
                    <a:p>
                      <a:pPr algn="l">
                        <a:defRPr sz="1800"/>
                      </a:pPr>
                      <a:br>
                        <a:rPr sz="1400"/>
                      </a:br>
                    </a:p>
                    <a:p>
                      <a:pPr algn="l">
                        <a:defRPr sz="1300"/>
                      </a:pPr>
                    </a:p>
                  </a:txBody>
                  <a:tcPr marL="9525" marR="9525" marT="9525" marB="9525" anchor="t" anchorCtr="0" horzOverflow="overflow"/>
                </a:tc>
                <a:tc>
                  <a:txBody>
                    <a:bodyPr/>
                    <a:lstStyle/>
                    <a:p>
                      <a:pPr algn="l">
                        <a:defRPr b="1" i="1" sz="1400">
                          <a:solidFill>
                            <a:srgbClr val="333333"/>
                          </a:solidFill>
                        </a:defRPr>
                      </a:pPr>
                      <a:r>
                        <a:t>Published in: </a:t>
                      </a:r>
                      <a:r>
                        <a:rPr b="0"/>
                        <a:t>IEEE India Geoscience and Remote Sensing Symposium (GARSS)</a:t>
                      </a:r>
                      <a:r>
                        <a:rPr b="0" i="0"/>
                        <a:t>, Bangalore, India,</a:t>
                      </a:r>
                    </a:p>
                    <a:p>
                      <a:pPr algn="l">
                        <a:defRPr b="1" sz="1400">
                          <a:solidFill>
                            <a:srgbClr val="333333"/>
                          </a:solidFill>
                        </a:defRPr>
                      </a:pPr>
                      <a:r>
                        <a:t>Publisher: </a:t>
                      </a:r>
                      <a:r>
                        <a:rPr b="0" i="1"/>
                        <a:t>GARSS</a:t>
                      </a:r>
                      <a:endParaRPr b="0" i="1"/>
                    </a:p>
                    <a:p>
                      <a:pPr algn="l">
                        <a:defRPr b="1" i="1" sz="1400"/>
                      </a:pPr>
                      <a:r>
                        <a:t>Date of conference:</a:t>
                      </a:r>
                      <a:r>
                        <a:rPr b="0"/>
                        <a:t>2023</a:t>
                      </a:r>
                    </a:p>
                  </a:txBody>
                  <a:tcPr marL="9525" marR="9525" marT="9525" marB="9525" anchor="t" anchorCtr="0" horzOverflow="overflow"/>
                </a:tc>
                <a:tc>
                  <a:txBody>
                    <a:bodyPr/>
                    <a:lstStyle/>
                    <a:p>
                      <a:pPr marL="285750" indent="-285750" algn="l">
                        <a:buSzPct val="100000"/>
                        <a:buFont typeface="Arial"/>
                        <a:buChar char="•"/>
                        <a:defRPr sz="1300"/>
                      </a:pPr>
                      <a:r>
                        <a:t>Converted dataset annotations to YOLO format and YAML configuration file.</a:t>
                      </a:r>
                    </a:p>
                    <a:p>
                      <a:pPr marL="285750" indent="-285750" algn="l">
                        <a:buSzPct val="100000"/>
                        <a:buFont typeface="Arial"/>
                        <a:buChar char="•"/>
                        <a:defRPr sz="1300"/>
                      </a:pPr>
                      <a:r>
                        <a:t>Used YOLOv5 (small variant) with CBAM and ECA attention mechanisms integrated into the backbone.</a:t>
                      </a:r>
                    </a:p>
                    <a:p>
                      <a:pPr marL="285750" indent="-285750" algn="l">
                        <a:buSzPct val="100000"/>
                        <a:buFont typeface="Arial"/>
                        <a:buChar char="•"/>
                        <a:defRPr sz="1300"/>
                      </a:pPr>
                      <a:r>
                        <a:t>Trained for 500 epochs with a batch size of 8 and image size of 640x640 on a system with NVIDIA RTX 3080 Ti GPU.</a:t>
                      </a:r>
                    </a:p>
                    <a:p>
                      <a:pPr marL="285750" indent="-285750" algn="l">
                        <a:buSzPct val="100000"/>
                        <a:buFont typeface="Arial"/>
                        <a:buChar char="•"/>
                        <a:defRPr sz="1300"/>
                      </a:pPr>
                      <a:r>
                        <a:t>Evaluated using f-score, precision, recall, and mean Average Precision (mAP).</a:t>
                      </a:r>
                    </a:p>
                  </a:txBody>
                  <a:tcPr marL="9525" marR="9525" marT="9525" marB="9525" anchor="t" anchorCtr="0" horzOverflow="overflow"/>
                </a:tc>
                <a:tc>
                  <a:txBody>
                    <a:bodyPr/>
                    <a:lstStyle/>
                    <a:p>
                      <a:pPr marL="285750" indent="-285750" algn="just">
                        <a:buSzPct val="100000"/>
                        <a:buFont typeface="Arial"/>
                        <a:buChar char="•"/>
                        <a:defRPr sz="1300"/>
                      </a:pPr>
                      <a:r>
                        <a:t>Potential overfitting due to high mAP scores; real-world performance might differ.</a:t>
                      </a:r>
                    </a:p>
                    <a:p>
                      <a:pPr marL="285750" indent="-285750" algn="just">
                        <a:buSzPct val="100000"/>
                        <a:buFont typeface="Arial"/>
                        <a:buChar char="•"/>
                        <a:defRPr sz="1300"/>
                      </a:pPr>
                      <a:r>
                        <a:t>Limited evaluation to only two attention modules (CBAM and ECA); other models might perform differently.</a:t>
                      </a:r>
                    </a:p>
                  </a:txBody>
                  <a:tcPr marL="9525" marR="9525" marT="9525" marB="9525" anchor="t" anchorCtr="0" horzOverflow="overflow"/>
                </a:tc>
              </a:tr>
            </a:tbl>
          </a:graphicData>
        </a:graphic>
      </p:graphicFrame>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Title 1"/>
          <p:cNvSpPr txBox="1"/>
          <p:nvPr>
            <p:ph type="title"/>
          </p:nvPr>
        </p:nvSpPr>
        <p:spPr>
          <a:prstGeom prst="rect">
            <a:avLst/>
          </a:prstGeom>
        </p:spPr>
        <p:txBody>
          <a:bodyPr/>
          <a:lstStyle/>
          <a:p>
            <a:pPr>
              <a:defRPr b="1" sz="2200">
                <a:latin typeface="Times New Roman"/>
                <a:ea typeface="Times New Roman"/>
                <a:cs typeface="Times New Roman"/>
                <a:sym typeface="Times New Roman"/>
              </a:defRPr>
            </a:pPr>
            <a:r>
              <a:t>SUMMARY OF LITERATURE SURVEY </a:t>
            </a:r>
            <a:br/>
          </a:p>
        </p:txBody>
      </p:sp>
      <p:sp>
        <p:nvSpPr>
          <p:cNvPr id="144" name="Content Placeholder 2"/>
          <p:cNvSpPr txBox="1"/>
          <p:nvPr>
            <p:ph type="body" idx="1"/>
          </p:nvPr>
        </p:nvSpPr>
        <p:spPr>
          <a:xfrm>
            <a:off x="457200" y="857250"/>
            <a:ext cx="8229600" cy="5268913"/>
          </a:xfrm>
          <a:prstGeom prst="rect">
            <a:avLst/>
          </a:prstGeom>
        </p:spPr>
        <p:txBody>
          <a:bodyPr/>
          <a:lstStyle/>
          <a:p>
            <a:pPr marL="339470" indent="-339470" defTabSz="905255">
              <a:lnSpc>
                <a:spcPct val="80000"/>
              </a:lnSpc>
              <a:spcBef>
                <a:spcPts val="500"/>
              </a:spcBef>
              <a:defRPr b="1" sz="2178"/>
            </a:pPr>
            <a:r>
              <a:t>Landslide Risk Mapping and Analysis</a:t>
            </a:r>
            <a:r>
              <a:rPr b="0"/>
              <a:t>: Multiple papers focus on using </a:t>
            </a:r>
            <a:r>
              <a:t>GIS software</a:t>
            </a:r>
            <a:r>
              <a:rPr b="0"/>
              <a:t> like ArcGIS and QGIS, combined with </a:t>
            </a:r>
            <a:r>
              <a:t>satellite data</a:t>
            </a:r>
            <a:r>
              <a:rPr b="0"/>
              <a:t> (e.g., Sentinel, Cartosat), to create detailed thematic maps, slope, aspect, and terrain analysis. These maps help calculate landslide density, frequency, and risk in areas affected by natural factors such as rainfall, earthquakes, and geology.</a:t>
            </a:r>
          </a:p>
          <a:p>
            <a:pPr marL="339470" indent="-339470" defTabSz="905255">
              <a:lnSpc>
                <a:spcPct val="80000"/>
              </a:lnSpc>
              <a:spcBef>
                <a:spcPts val="500"/>
              </a:spcBef>
              <a:defRPr b="1" sz="2178"/>
            </a:pPr>
            <a:r>
              <a:t>Neural Networks for Landslide Detection</a:t>
            </a:r>
            <a:r>
              <a:rPr b="0"/>
              <a:t>: </a:t>
            </a:r>
            <a:r>
              <a:t>InSAR data</a:t>
            </a:r>
            <a:r>
              <a:rPr b="0"/>
              <a:t> and neural network models (e.g., MS2LandsNet) are used to fuse temporal deformation data with spatial features to predict landslides. </a:t>
            </a:r>
          </a:p>
          <a:p>
            <a:pPr marL="339470" indent="-339470" defTabSz="905255">
              <a:lnSpc>
                <a:spcPct val="80000"/>
              </a:lnSpc>
              <a:spcBef>
                <a:spcPts val="500"/>
              </a:spcBef>
              <a:defRPr b="1" sz="2178"/>
            </a:pPr>
            <a:r>
              <a:t>Spectral Band Analysis</a:t>
            </a:r>
            <a:r>
              <a:rPr b="0"/>
              <a:t>: Papers emphasize the use of </a:t>
            </a:r>
            <a:r>
              <a:t>NDVI</a:t>
            </a:r>
            <a:r>
              <a:rPr b="0"/>
              <a:t> and </a:t>
            </a:r>
            <a:r>
              <a:t>mNDWI</a:t>
            </a:r>
            <a:r>
              <a:rPr b="0"/>
              <a:t> for vegetation and water body analysis, which are critical indicators of landslide risk. Accurate </a:t>
            </a:r>
            <a:r>
              <a:t>band selection</a:t>
            </a:r>
            <a:r>
              <a:rPr b="0"/>
              <a:t> (e.g., NIR, SWIR) and spectral resolution are highlighted as essential for extracting meaningful geospatial data.</a:t>
            </a:r>
          </a:p>
          <a:p>
            <a:pPr marL="339470" indent="-339470" defTabSz="905255">
              <a:lnSpc>
                <a:spcPct val="80000"/>
              </a:lnSpc>
              <a:spcBef>
                <a:spcPts val="500"/>
              </a:spcBef>
              <a:defRPr b="1" sz="2178"/>
            </a:pPr>
            <a:r>
              <a:t>Data Integration and Preprocessing</a:t>
            </a:r>
            <a:r>
              <a:rPr b="0"/>
              <a:t>: A focus is placed on </a:t>
            </a:r>
            <a:r>
              <a:t>preprocessing tools</a:t>
            </a:r>
            <a:r>
              <a:rPr b="0"/>
              <a:t> for datasets (e.g., MODIS, Sentinel) and the integration of models like </a:t>
            </a:r>
            <a:r>
              <a:t>iCRESLIDE</a:t>
            </a:r>
            <a:r>
              <a:rPr b="0"/>
              <a:t> with hydrological and landslide models, which improve risk modeling for complex terrains.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Title 1"/>
          <p:cNvSpPr txBox="1"/>
          <p:nvPr>
            <p:ph type="title"/>
          </p:nvPr>
        </p:nvSpPr>
        <p:spPr>
          <a:xfrm>
            <a:off x="499915" y="618816"/>
            <a:ext cx="8144169" cy="262817"/>
          </a:xfrm>
          <a:prstGeom prst="rect">
            <a:avLst/>
          </a:prstGeom>
        </p:spPr>
        <p:txBody>
          <a:bodyPr/>
          <a:lstStyle/>
          <a:p>
            <a:pPr defTabSz="365760">
              <a:defRPr b="1" sz="1080"/>
            </a:pPr>
            <a:r>
              <a:t>System Architecture</a:t>
            </a:r>
            <a:br/>
          </a:p>
        </p:txBody>
      </p:sp>
      <p:sp>
        <p:nvSpPr>
          <p:cNvPr id="147" name="Rectangle 5"/>
          <p:cNvSpPr/>
          <p:nvPr/>
        </p:nvSpPr>
        <p:spPr>
          <a:xfrm>
            <a:off x="219939" y="157963"/>
            <a:ext cx="8743309" cy="6537606"/>
          </a:xfrm>
          <a:prstGeom prst="rect">
            <a:avLst/>
          </a:prstGeom>
          <a:ln w="25400">
            <a:solidFill>
              <a:srgbClr val="213650"/>
            </a:solidFill>
          </a:ln>
        </p:spPr>
        <p:txBody>
          <a:bodyPr lIns="45719" rIns="45719" anchor="ctr"/>
          <a:lstStyle/>
          <a:p>
            <a:pPr algn="ctr">
              <a:defRPr>
                <a:solidFill>
                  <a:srgbClr val="FFFFFF"/>
                </a:solidFill>
              </a:defRPr>
            </a:pPr>
          </a:p>
        </p:txBody>
      </p:sp>
      <p:pic>
        <p:nvPicPr>
          <p:cNvPr id="148" name="Ink 16" descr="Ink 16"/>
          <p:cNvPicPr>
            <a:picLocks noChangeAspect="1"/>
          </p:cNvPicPr>
          <p:nvPr/>
        </p:nvPicPr>
        <p:blipFill>
          <a:blip r:embed="rId2">
            <a:extLst/>
          </a:blip>
          <a:stretch>
            <a:fillRect/>
          </a:stretch>
        </p:blipFill>
        <p:spPr>
          <a:xfrm>
            <a:off x="-2875691" y="336146"/>
            <a:ext cx="3369901" cy="528817"/>
          </a:xfrm>
          <a:prstGeom prst="rect">
            <a:avLst/>
          </a:prstGeom>
          <a:ln w="12700">
            <a:miter lim="400000"/>
          </a:ln>
        </p:spPr>
      </p:pic>
      <p:pic>
        <p:nvPicPr>
          <p:cNvPr id="149" name="Picture 6" descr="Picture 6"/>
          <p:cNvPicPr>
            <a:picLocks noChangeAspect="1"/>
          </p:cNvPicPr>
          <p:nvPr/>
        </p:nvPicPr>
        <p:blipFill>
          <a:blip r:embed="rId3">
            <a:extLst/>
          </a:blip>
          <a:srcRect l="3362" t="521" r="3679" b="0"/>
          <a:stretch>
            <a:fillRect/>
          </a:stretch>
        </p:blipFill>
        <p:spPr>
          <a:xfrm>
            <a:off x="383458" y="647836"/>
            <a:ext cx="8465576" cy="5972953"/>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Title 1"/>
          <p:cNvSpPr txBox="1"/>
          <p:nvPr>
            <p:ph type="title"/>
          </p:nvPr>
        </p:nvSpPr>
        <p:spPr>
          <a:xfrm>
            <a:off x="512152" y="-438150"/>
            <a:ext cx="8022247" cy="2446337"/>
          </a:xfrm>
          <a:prstGeom prst="rect">
            <a:avLst/>
          </a:prstGeom>
        </p:spPr>
        <p:txBody>
          <a:bodyPr/>
          <a:lstStyle/>
          <a:p>
            <a:pPr>
              <a:defRPr b="1" sz="3000"/>
            </a:pPr>
            <a:br/>
            <a:r>
              <a:t>Details of Data - Image </a:t>
            </a:r>
            <a:br/>
          </a:p>
        </p:txBody>
      </p:sp>
      <p:sp>
        <p:nvSpPr>
          <p:cNvPr id="152" name="Rectangle 5"/>
          <p:cNvSpPr/>
          <p:nvPr/>
        </p:nvSpPr>
        <p:spPr>
          <a:xfrm>
            <a:off x="219939" y="157963"/>
            <a:ext cx="8743309" cy="6537606"/>
          </a:xfrm>
          <a:prstGeom prst="rect">
            <a:avLst/>
          </a:prstGeom>
          <a:ln w="25400">
            <a:solidFill>
              <a:srgbClr val="213650"/>
            </a:solidFill>
          </a:ln>
        </p:spPr>
        <p:txBody>
          <a:bodyPr lIns="45719" rIns="45719" anchor="ctr"/>
          <a:lstStyle/>
          <a:p>
            <a:pPr algn="ctr">
              <a:defRPr>
                <a:solidFill>
                  <a:srgbClr val="FFFFFF"/>
                </a:solidFill>
              </a:defRPr>
            </a:pPr>
          </a:p>
        </p:txBody>
      </p:sp>
      <p:pic>
        <p:nvPicPr>
          <p:cNvPr id="153" name="Ink 16" descr="Ink 16"/>
          <p:cNvPicPr>
            <a:picLocks noChangeAspect="1"/>
          </p:cNvPicPr>
          <p:nvPr/>
        </p:nvPicPr>
        <p:blipFill>
          <a:blip r:embed="rId2">
            <a:extLst/>
          </a:blip>
          <a:stretch>
            <a:fillRect/>
          </a:stretch>
        </p:blipFill>
        <p:spPr>
          <a:xfrm>
            <a:off x="-2875691" y="336146"/>
            <a:ext cx="3369901" cy="528817"/>
          </a:xfrm>
          <a:prstGeom prst="rect">
            <a:avLst/>
          </a:prstGeom>
          <a:ln w="12700">
            <a:miter lim="400000"/>
          </a:ln>
        </p:spPr>
      </p:pic>
      <p:grpSp>
        <p:nvGrpSpPr>
          <p:cNvPr id="156" name="Rectangle: Rounded Corners 9"/>
          <p:cNvGrpSpPr/>
          <p:nvPr/>
        </p:nvGrpSpPr>
        <p:grpSpPr>
          <a:xfrm>
            <a:off x="512149" y="1022554"/>
            <a:ext cx="1980002" cy="6576545"/>
            <a:chOff x="0" y="0"/>
            <a:chExt cx="1980000" cy="6576543"/>
          </a:xfrm>
        </p:grpSpPr>
        <p:sp>
          <p:nvSpPr>
            <p:cNvPr id="154" name="Rounded Rectangle"/>
            <p:cNvSpPr/>
            <p:nvPr/>
          </p:nvSpPr>
          <p:spPr>
            <a:xfrm>
              <a:off x="0" y="0"/>
              <a:ext cx="1980001" cy="5437238"/>
            </a:xfrm>
            <a:prstGeom prst="roundRect">
              <a:avLst>
                <a:gd name="adj" fmla="val 16667"/>
              </a:avLst>
            </a:prstGeom>
            <a:noFill/>
            <a:ln w="25400" cap="flat">
              <a:solidFill>
                <a:srgbClr val="213650"/>
              </a:solidFill>
              <a:prstDash val="solid"/>
              <a:round/>
            </a:ln>
            <a:effectLst/>
          </p:spPr>
          <p:txBody>
            <a:bodyPr wrap="square" lIns="45719" tIns="45719" rIns="45719" bIns="45719" numCol="1" anchor="t">
              <a:noAutofit/>
            </a:bodyPr>
            <a:lstStyle/>
            <a:p>
              <a:pPr/>
            </a:p>
          </p:txBody>
        </p:sp>
        <p:sp>
          <p:nvSpPr>
            <p:cNvPr id="155" name="SENTINEL 2…"/>
            <p:cNvSpPr txBox="1"/>
            <p:nvPr/>
          </p:nvSpPr>
          <p:spPr>
            <a:xfrm>
              <a:off x="155075" y="109355"/>
              <a:ext cx="1669850" cy="64671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b="1"/>
              </a:pPr>
              <a:r>
                <a:t>SENTINEL 2</a:t>
              </a:r>
              <a:endParaRPr>
                <a:solidFill>
                  <a:srgbClr val="FFFFFF"/>
                </a:solidFill>
              </a:endParaRPr>
            </a:p>
            <a:p>
              <a:pPr/>
              <a:br>
                <a:rPr>
                  <a:solidFill>
                    <a:srgbClr val="FFFFFF"/>
                  </a:solidFill>
                </a:rPr>
              </a:br>
              <a:r>
                <a:t>Platform: Google Earth Engine Editor (</a:t>
              </a:r>
              <a:r>
                <a:rPr u="sng">
                  <a:solidFill>
                    <a:srgbClr val="0000FF"/>
                  </a:solidFill>
                  <a:uFill>
                    <a:solidFill>
                      <a:srgbClr val="0000FF"/>
                    </a:solidFill>
                  </a:uFill>
                  <a:hlinkClick r:id="rId3" invalidUrl="" action="" tgtFrame="" tooltip="" history="1" highlightClick="0" endSnd="0"/>
                </a:rPr>
                <a:t>GEE</a:t>
              </a:r>
              <a:r>
                <a:t>)</a:t>
              </a:r>
              <a:br/>
              <a:br/>
              <a:r>
                <a:t>Feature: Normalized Difference Vegetation Index(NDVI)</a:t>
              </a:r>
              <a:br/>
              <a:br/>
              <a:r>
                <a:t>Resolution: 10 m</a:t>
              </a:r>
              <a:endParaRPr>
                <a:solidFill>
                  <a:srgbClr val="FFFFFF"/>
                </a:solidFill>
              </a:endParaRPr>
            </a:p>
            <a:p>
              <a:pPr/>
            </a:p>
            <a:p>
              <a:pPr/>
              <a:r>
                <a:t>Format and Size: Tiff file Collected from 2015 to 2024  (100 images - 5.5 GB)</a:t>
              </a:r>
              <a:br/>
              <a:br/>
              <a:br/>
            </a:p>
          </p:txBody>
        </p:sp>
      </p:grpSp>
      <p:grpSp>
        <p:nvGrpSpPr>
          <p:cNvPr id="159" name="Rectangle: Rounded Corners 12"/>
          <p:cNvGrpSpPr/>
          <p:nvPr/>
        </p:nvGrpSpPr>
        <p:grpSpPr>
          <a:xfrm>
            <a:off x="2611592" y="1032386"/>
            <a:ext cx="1980001" cy="5437239"/>
            <a:chOff x="0" y="0"/>
            <a:chExt cx="1980000" cy="5437237"/>
          </a:xfrm>
        </p:grpSpPr>
        <p:sp>
          <p:nvSpPr>
            <p:cNvPr id="157" name="Rounded Rectangle"/>
            <p:cNvSpPr/>
            <p:nvPr/>
          </p:nvSpPr>
          <p:spPr>
            <a:xfrm>
              <a:off x="0" y="0"/>
              <a:ext cx="1980001" cy="5437238"/>
            </a:xfrm>
            <a:prstGeom prst="roundRect">
              <a:avLst>
                <a:gd name="adj" fmla="val 16667"/>
              </a:avLst>
            </a:prstGeom>
            <a:noFill/>
            <a:ln w="25400" cap="flat">
              <a:solidFill>
                <a:srgbClr val="213650"/>
              </a:solidFill>
              <a:prstDash val="solid"/>
              <a:round/>
            </a:ln>
            <a:effectLst/>
          </p:spPr>
          <p:txBody>
            <a:bodyPr wrap="square" lIns="45719" tIns="45719" rIns="45719" bIns="45719" numCol="1" anchor="t">
              <a:noAutofit/>
            </a:bodyPr>
            <a:lstStyle/>
            <a:p>
              <a:pPr/>
            </a:p>
          </p:txBody>
        </p:sp>
        <p:sp>
          <p:nvSpPr>
            <p:cNvPr id="158" name="USGS…"/>
            <p:cNvSpPr txBox="1"/>
            <p:nvPr/>
          </p:nvSpPr>
          <p:spPr>
            <a:xfrm>
              <a:off x="155075" y="109355"/>
              <a:ext cx="1669850" cy="52987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b="1"/>
              </a:pPr>
              <a:r>
                <a:t>USGS</a:t>
              </a:r>
              <a:endParaRPr>
                <a:solidFill>
                  <a:srgbClr val="FFFFFF"/>
                </a:solidFill>
              </a:endParaRPr>
            </a:p>
            <a:p>
              <a:pPr algn="ctr">
                <a:defRPr b="1"/>
              </a:pPr>
            </a:p>
            <a:p>
              <a:pPr/>
              <a:r>
                <a:t>Platform: Google Earth Engine Editor(</a:t>
              </a:r>
              <a:r>
                <a:rPr u="sng">
                  <a:solidFill>
                    <a:srgbClr val="0000FF"/>
                  </a:solidFill>
                  <a:uFill>
                    <a:solidFill>
                      <a:srgbClr val="0000FF"/>
                    </a:solidFill>
                  </a:uFill>
                  <a:hlinkClick r:id="rId4" invalidUrl="" action="" tgtFrame="" tooltip="" history="1" highlightClick="0" endSnd="0"/>
                </a:rPr>
                <a:t>GEE</a:t>
              </a:r>
              <a:r>
                <a:t>)</a:t>
              </a:r>
              <a:endParaRPr b="1"/>
            </a:p>
            <a:p>
              <a:pPr>
                <a:defRPr b="1"/>
              </a:pPr>
            </a:p>
            <a:p>
              <a:pPr/>
              <a:r>
                <a:t>Feature: Elevation using SRTM </a:t>
              </a:r>
              <a:endParaRPr>
                <a:solidFill>
                  <a:srgbClr val="FFFFFF"/>
                </a:solidFill>
              </a:endParaRPr>
            </a:p>
            <a:p>
              <a:pPr/>
            </a:p>
            <a:p>
              <a:pPr/>
              <a:r>
                <a:t>Resolution: 30 m</a:t>
              </a:r>
              <a:endParaRPr>
                <a:solidFill>
                  <a:srgbClr val="FFFFFF"/>
                </a:solidFill>
              </a:endParaRPr>
            </a:p>
            <a:p>
              <a:pPr/>
            </a:p>
            <a:p>
              <a:pPr/>
              <a:r>
                <a:t>Format and Size: Tiff file Collected from 2017 to 2024 (50 images – 1.8 GB)</a:t>
              </a:r>
              <a:endParaRPr>
                <a:solidFill>
                  <a:srgbClr val="FFFFFF"/>
                </a:solidFill>
              </a:endParaRPr>
            </a:p>
          </p:txBody>
        </p:sp>
      </p:grpSp>
      <p:grpSp>
        <p:nvGrpSpPr>
          <p:cNvPr id="162" name="Rectangle: Rounded Corners 13"/>
          <p:cNvGrpSpPr/>
          <p:nvPr/>
        </p:nvGrpSpPr>
        <p:grpSpPr>
          <a:xfrm>
            <a:off x="4780891" y="1032387"/>
            <a:ext cx="1980001" cy="5700244"/>
            <a:chOff x="0" y="0"/>
            <a:chExt cx="1980000" cy="5700243"/>
          </a:xfrm>
        </p:grpSpPr>
        <p:sp>
          <p:nvSpPr>
            <p:cNvPr id="160" name="Rounded Rectangle"/>
            <p:cNvSpPr/>
            <p:nvPr/>
          </p:nvSpPr>
          <p:spPr>
            <a:xfrm>
              <a:off x="0" y="0"/>
              <a:ext cx="1980001" cy="5436000"/>
            </a:xfrm>
            <a:prstGeom prst="roundRect">
              <a:avLst>
                <a:gd name="adj" fmla="val 16667"/>
              </a:avLst>
            </a:prstGeom>
            <a:noFill/>
            <a:ln w="25400" cap="flat">
              <a:solidFill>
                <a:srgbClr val="213650"/>
              </a:solidFill>
              <a:prstDash val="solid"/>
              <a:round/>
            </a:ln>
            <a:effectLst/>
          </p:spPr>
          <p:txBody>
            <a:bodyPr wrap="square" lIns="45719" tIns="45719" rIns="45719" bIns="45719" numCol="1" anchor="t">
              <a:noAutofit/>
            </a:bodyPr>
            <a:lstStyle/>
            <a:p>
              <a:pPr/>
            </a:p>
          </p:txBody>
        </p:sp>
        <p:sp>
          <p:nvSpPr>
            <p:cNvPr id="161" name="LANDSAT 8…"/>
            <p:cNvSpPr txBox="1"/>
            <p:nvPr/>
          </p:nvSpPr>
          <p:spPr>
            <a:xfrm>
              <a:off x="155075" y="109355"/>
              <a:ext cx="1669850" cy="55908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b="1"/>
              </a:pPr>
              <a:r>
                <a:t>LANDSAT 8</a:t>
              </a:r>
              <a:endParaRPr>
                <a:solidFill>
                  <a:srgbClr val="FFFFFF"/>
                </a:solidFill>
              </a:endParaRPr>
            </a:p>
            <a:p>
              <a:pPr algn="ctr">
                <a:defRPr b="1"/>
              </a:pPr>
            </a:p>
            <a:p>
              <a:pPr/>
              <a:r>
                <a:t>Platform: United States Geological Survey (</a:t>
              </a:r>
              <a:r>
                <a:rPr u="sng">
                  <a:solidFill>
                    <a:srgbClr val="0000FF"/>
                  </a:solidFill>
                  <a:uFill>
                    <a:solidFill>
                      <a:srgbClr val="0000FF"/>
                    </a:solidFill>
                  </a:uFill>
                  <a:hlinkClick r:id="rId5" invalidUrl="" action="" tgtFrame="" tooltip="" history="1" highlightClick="0" endSnd="0"/>
                </a:rPr>
                <a:t>USGS</a:t>
              </a:r>
              <a:r>
                <a:t>)</a:t>
              </a:r>
              <a:endParaRPr>
                <a:solidFill>
                  <a:srgbClr val="FFFFFF"/>
                </a:solidFill>
              </a:endParaRPr>
            </a:p>
            <a:p>
              <a:pPr>
                <a:defRPr b="1"/>
              </a:pPr>
            </a:p>
            <a:p>
              <a:pPr/>
              <a:r>
                <a:t>Feature: Topographical nature.</a:t>
              </a:r>
              <a:br/>
              <a:br/>
              <a:r>
                <a:t>Resolution: 15 -30 m</a:t>
              </a:r>
              <a:endParaRPr>
                <a:solidFill>
                  <a:srgbClr val="FFFFFF"/>
                </a:solidFill>
              </a:endParaRPr>
            </a:p>
            <a:p>
              <a:pPr/>
              <a:br>
                <a:rPr>
                  <a:solidFill>
                    <a:srgbClr val="FFFFFF"/>
                  </a:solidFill>
                </a:rPr>
              </a:br>
              <a:r>
                <a:t>Format and Size:</a:t>
              </a:r>
              <a:br/>
              <a:r>
                <a:t>Tiff file from 2017 to 2024 (60 images – 7 GB)</a:t>
              </a:r>
              <a:endParaRPr>
                <a:solidFill>
                  <a:srgbClr val="FFFFFF"/>
                </a:solidFill>
              </a:endParaRPr>
            </a:p>
          </p:txBody>
        </p:sp>
      </p:grpSp>
      <p:grpSp>
        <p:nvGrpSpPr>
          <p:cNvPr id="165" name="Rectangle: Rounded Corners 17"/>
          <p:cNvGrpSpPr/>
          <p:nvPr/>
        </p:nvGrpSpPr>
        <p:grpSpPr>
          <a:xfrm>
            <a:off x="6880334" y="1032386"/>
            <a:ext cx="1980001" cy="5436001"/>
            <a:chOff x="0" y="0"/>
            <a:chExt cx="1980000" cy="5435999"/>
          </a:xfrm>
        </p:grpSpPr>
        <p:sp>
          <p:nvSpPr>
            <p:cNvPr id="163" name="Rounded Rectangle"/>
            <p:cNvSpPr/>
            <p:nvPr/>
          </p:nvSpPr>
          <p:spPr>
            <a:xfrm>
              <a:off x="0" y="0"/>
              <a:ext cx="1980001" cy="5436000"/>
            </a:xfrm>
            <a:prstGeom prst="roundRect">
              <a:avLst>
                <a:gd name="adj" fmla="val 16667"/>
              </a:avLst>
            </a:prstGeom>
            <a:noFill/>
            <a:ln w="25400" cap="flat">
              <a:solidFill>
                <a:srgbClr val="213650"/>
              </a:solidFill>
              <a:prstDash val="solid"/>
              <a:round/>
            </a:ln>
            <a:effectLst/>
          </p:spPr>
          <p:txBody>
            <a:bodyPr wrap="square" lIns="45719" tIns="45719" rIns="45719" bIns="45719" numCol="1" anchor="t">
              <a:noAutofit/>
            </a:bodyPr>
            <a:lstStyle/>
            <a:p>
              <a:pPr/>
            </a:p>
          </p:txBody>
        </p:sp>
        <p:sp>
          <p:nvSpPr>
            <p:cNvPr id="164" name="OSM…"/>
            <p:cNvSpPr txBox="1"/>
            <p:nvPr/>
          </p:nvSpPr>
          <p:spPr>
            <a:xfrm>
              <a:off x="155075" y="109355"/>
              <a:ext cx="1669850" cy="50066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b="1"/>
              </a:pPr>
              <a:r>
                <a:t>OSM</a:t>
              </a:r>
              <a:endParaRPr>
                <a:solidFill>
                  <a:srgbClr val="FFFFFF"/>
                </a:solidFill>
              </a:endParaRPr>
            </a:p>
            <a:p>
              <a:pPr algn="ctr">
                <a:defRPr b="1"/>
              </a:pPr>
            </a:p>
            <a:p>
              <a:pPr/>
              <a:r>
                <a:t>Platform: Open Street Maps</a:t>
              </a:r>
              <a:endParaRPr>
                <a:solidFill>
                  <a:srgbClr val="FFFFFF"/>
                </a:solidFill>
              </a:endParaRPr>
            </a:p>
            <a:p>
              <a:pPr/>
              <a:r>
                <a:t>(</a:t>
              </a:r>
              <a:r>
                <a:rPr u="sng">
                  <a:solidFill>
                    <a:srgbClr val="0000FF"/>
                  </a:solidFill>
                  <a:uFill>
                    <a:solidFill>
                      <a:srgbClr val="0000FF"/>
                    </a:solidFill>
                  </a:uFill>
                  <a:hlinkClick r:id="rId6" invalidUrl="" action="" tgtFrame="" tooltip="" history="1" highlightClick="0" endSnd="0"/>
                </a:rPr>
                <a:t>OSM</a:t>
              </a:r>
              <a:r>
                <a:t>)</a:t>
              </a:r>
              <a:endParaRPr b="1"/>
            </a:p>
            <a:p>
              <a:pPr/>
            </a:p>
            <a:p>
              <a:pPr/>
              <a:r>
                <a:t>Feature: Distance of road and water from POI</a:t>
              </a:r>
              <a:br/>
              <a:br/>
              <a:r>
                <a:t>Format and size: .osm for interior parts of Wayanad around 25 images.</a:t>
              </a:r>
              <a:endParaRPr>
                <a:solidFill>
                  <a:srgbClr val="FFFFFF"/>
                </a:solidFill>
              </a:endParaRPr>
            </a:p>
          </p:txBody>
        </p:sp>
      </p:gr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Title 1"/>
          <p:cNvSpPr txBox="1"/>
          <p:nvPr>
            <p:ph type="title"/>
          </p:nvPr>
        </p:nvSpPr>
        <p:spPr>
          <a:xfrm>
            <a:off x="512152" y="304799"/>
            <a:ext cx="8022247" cy="427039"/>
          </a:xfrm>
          <a:prstGeom prst="rect">
            <a:avLst/>
          </a:prstGeom>
        </p:spPr>
        <p:txBody>
          <a:bodyPr/>
          <a:lstStyle/>
          <a:p>
            <a:pPr defTabSz="365760">
              <a:defRPr b="1" sz="1080"/>
            </a:pPr>
            <a:br/>
            <a:r>
              <a:t>Details of Data - Numerical </a:t>
            </a:r>
            <a:br/>
          </a:p>
        </p:txBody>
      </p:sp>
      <p:sp>
        <p:nvSpPr>
          <p:cNvPr id="168" name="Rectangle 5"/>
          <p:cNvSpPr/>
          <p:nvPr/>
        </p:nvSpPr>
        <p:spPr>
          <a:xfrm>
            <a:off x="219939" y="157963"/>
            <a:ext cx="8743309" cy="6537606"/>
          </a:xfrm>
          <a:prstGeom prst="rect">
            <a:avLst/>
          </a:prstGeom>
          <a:ln w="25400">
            <a:solidFill>
              <a:srgbClr val="213650"/>
            </a:solidFill>
          </a:ln>
        </p:spPr>
        <p:txBody>
          <a:bodyPr lIns="45719" rIns="45719" anchor="ctr"/>
          <a:lstStyle/>
          <a:p>
            <a:pPr algn="ctr">
              <a:defRPr>
                <a:solidFill>
                  <a:srgbClr val="FFFFFF"/>
                </a:solidFill>
              </a:defRPr>
            </a:pPr>
          </a:p>
        </p:txBody>
      </p:sp>
      <p:pic>
        <p:nvPicPr>
          <p:cNvPr id="169" name="Ink 16" descr="Ink 16"/>
          <p:cNvPicPr>
            <a:picLocks noChangeAspect="1"/>
          </p:cNvPicPr>
          <p:nvPr/>
        </p:nvPicPr>
        <p:blipFill>
          <a:blip r:embed="rId2">
            <a:extLst/>
          </a:blip>
          <a:stretch>
            <a:fillRect/>
          </a:stretch>
        </p:blipFill>
        <p:spPr>
          <a:xfrm>
            <a:off x="-2875691" y="336146"/>
            <a:ext cx="3369901" cy="528817"/>
          </a:xfrm>
          <a:prstGeom prst="rect">
            <a:avLst/>
          </a:prstGeom>
          <a:ln w="12700">
            <a:miter lim="400000"/>
          </a:ln>
        </p:spPr>
      </p:pic>
      <p:grpSp>
        <p:nvGrpSpPr>
          <p:cNvPr id="172" name="Rectangle: Rounded Corners 9"/>
          <p:cNvGrpSpPr/>
          <p:nvPr/>
        </p:nvGrpSpPr>
        <p:grpSpPr>
          <a:xfrm>
            <a:off x="512149" y="1022555"/>
            <a:ext cx="1980002" cy="5700244"/>
            <a:chOff x="0" y="0"/>
            <a:chExt cx="1980000" cy="5700243"/>
          </a:xfrm>
        </p:grpSpPr>
        <p:sp>
          <p:nvSpPr>
            <p:cNvPr id="170" name="Rounded Rectangle"/>
            <p:cNvSpPr/>
            <p:nvPr/>
          </p:nvSpPr>
          <p:spPr>
            <a:xfrm>
              <a:off x="0" y="0"/>
              <a:ext cx="1980001" cy="5437238"/>
            </a:xfrm>
            <a:prstGeom prst="roundRect">
              <a:avLst>
                <a:gd name="adj" fmla="val 16667"/>
              </a:avLst>
            </a:prstGeom>
            <a:noFill/>
            <a:ln w="25400" cap="flat">
              <a:solidFill>
                <a:srgbClr val="213650"/>
              </a:solidFill>
              <a:prstDash val="solid"/>
              <a:round/>
            </a:ln>
            <a:effectLst/>
          </p:spPr>
          <p:txBody>
            <a:bodyPr wrap="square" lIns="45719" tIns="45719" rIns="45719" bIns="45719" numCol="1" anchor="t">
              <a:noAutofit/>
            </a:bodyPr>
            <a:lstStyle/>
            <a:p>
              <a:pPr/>
            </a:p>
          </p:txBody>
        </p:sp>
        <p:sp>
          <p:nvSpPr>
            <p:cNvPr id="171" name="Land cover &amp; Land Use…"/>
            <p:cNvSpPr txBox="1"/>
            <p:nvPr/>
          </p:nvSpPr>
          <p:spPr>
            <a:xfrm>
              <a:off x="155075" y="109355"/>
              <a:ext cx="1669850" cy="55908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b="1"/>
              </a:pPr>
              <a:r>
                <a:t>Land cover &amp; Land Use</a:t>
              </a:r>
              <a:endParaRPr>
                <a:solidFill>
                  <a:srgbClr val="FFFFFF"/>
                </a:solidFill>
              </a:endParaRPr>
            </a:p>
            <a:p>
              <a:pPr/>
              <a:br>
                <a:rPr>
                  <a:solidFill>
                    <a:srgbClr val="FFFFFF"/>
                  </a:solidFill>
                </a:rPr>
              </a:br>
              <a:r>
                <a:t>Platform: India Water Resource Information System (</a:t>
              </a:r>
              <a:r>
                <a:rPr u="sng">
                  <a:solidFill>
                    <a:srgbClr val="0000FF"/>
                  </a:solidFill>
                  <a:uFill>
                    <a:solidFill>
                      <a:srgbClr val="0000FF"/>
                    </a:solidFill>
                  </a:uFill>
                  <a:hlinkClick r:id="rId3" invalidUrl="" action="" tgtFrame="" tooltip="" history="1" highlightClick="0" endSnd="0"/>
                </a:rPr>
                <a:t>IWRIS</a:t>
              </a:r>
              <a:r>
                <a:t>)</a:t>
              </a:r>
              <a:br/>
              <a:br/>
              <a:r>
                <a:t>Features: Classes and area covered from 2018 – 2024.</a:t>
              </a:r>
              <a:br/>
            </a:p>
            <a:p>
              <a:pPr/>
              <a:r>
                <a:t>Format and Size: CSV – 100 cells</a:t>
              </a:r>
              <a:br/>
              <a:r>
                <a:t>for Wayanad.</a:t>
              </a:r>
              <a:br/>
              <a:br/>
              <a:br/>
            </a:p>
          </p:txBody>
        </p:sp>
      </p:grpSp>
      <p:grpSp>
        <p:nvGrpSpPr>
          <p:cNvPr id="175" name="Rectangle: Rounded Corners 12"/>
          <p:cNvGrpSpPr/>
          <p:nvPr/>
        </p:nvGrpSpPr>
        <p:grpSpPr>
          <a:xfrm>
            <a:off x="2611592" y="1032386"/>
            <a:ext cx="1980001" cy="5437239"/>
            <a:chOff x="0" y="0"/>
            <a:chExt cx="1980000" cy="5437237"/>
          </a:xfrm>
        </p:grpSpPr>
        <p:sp>
          <p:nvSpPr>
            <p:cNvPr id="173" name="Rounded Rectangle"/>
            <p:cNvSpPr/>
            <p:nvPr/>
          </p:nvSpPr>
          <p:spPr>
            <a:xfrm>
              <a:off x="0" y="0"/>
              <a:ext cx="1980001" cy="5437238"/>
            </a:xfrm>
            <a:prstGeom prst="roundRect">
              <a:avLst>
                <a:gd name="adj" fmla="val 16667"/>
              </a:avLst>
            </a:prstGeom>
            <a:noFill/>
            <a:ln w="25400" cap="flat">
              <a:solidFill>
                <a:srgbClr val="213650"/>
              </a:solidFill>
              <a:prstDash val="solid"/>
              <a:round/>
            </a:ln>
            <a:effectLst/>
          </p:spPr>
          <p:txBody>
            <a:bodyPr wrap="square" lIns="45719" tIns="45719" rIns="45719" bIns="45719" numCol="1" anchor="t">
              <a:noAutofit/>
            </a:bodyPr>
            <a:lstStyle/>
            <a:p>
              <a:pPr>
                <a:defRPr>
                  <a:solidFill>
                    <a:srgbClr val="FFFFFF"/>
                  </a:solidFill>
                </a:defRPr>
              </a:pPr>
            </a:p>
          </p:txBody>
        </p:sp>
        <p:sp>
          <p:nvSpPr>
            <p:cNvPr id="174" name="Soil class Details…"/>
            <p:cNvSpPr txBox="1"/>
            <p:nvPr/>
          </p:nvSpPr>
          <p:spPr>
            <a:xfrm>
              <a:off x="155075" y="109355"/>
              <a:ext cx="1669850" cy="52987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b="1"/>
              </a:pPr>
              <a:r>
                <a:t>Soil class Details</a:t>
              </a:r>
              <a:endParaRPr>
                <a:solidFill>
                  <a:srgbClr val="FFFFFF"/>
                </a:solidFill>
              </a:endParaRPr>
            </a:p>
            <a:p>
              <a:pPr algn="ctr">
                <a:defRPr b="1"/>
              </a:pPr>
            </a:p>
            <a:p>
              <a:pPr/>
              <a:r>
                <a:t>Platform: India Water Resource Information System (</a:t>
              </a:r>
              <a:r>
                <a:rPr u="sng">
                  <a:solidFill>
                    <a:srgbClr val="0000FF"/>
                  </a:solidFill>
                  <a:uFill>
                    <a:solidFill>
                      <a:srgbClr val="0000FF"/>
                    </a:solidFill>
                  </a:uFill>
                  <a:hlinkClick r:id="rId3" invalidUrl="" action="" tgtFrame="" tooltip="" history="1" highlightClick="0" endSnd="0"/>
                </a:rPr>
                <a:t>IWRIS</a:t>
              </a:r>
              <a:r>
                <a:t>)</a:t>
              </a:r>
              <a:endParaRPr>
                <a:solidFill>
                  <a:srgbClr val="FFFFFF"/>
                </a:solidFill>
              </a:endParaRPr>
            </a:p>
            <a:p>
              <a:pPr>
                <a:defRPr b="1"/>
              </a:pPr>
            </a:p>
            <a:p>
              <a:pPr/>
              <a:r>
                <a:t>Features: Soil Depth, Soil Erosion, Soil Productivity, Soil texture from 2015-2024.</a:t>
              </a:r>
              <a:endParaRPr>
                <a:solidFill>
                  <a:srgbClr val="FFFFFF"/>
                </a:solidFill>
              </a:endParaRPr>
            </a:p>
            <a:p>
              <a:pPr/>
            </a:p>
            <a:p>
              <a:pPr/>
              <a:r>
                <a:t>Format and Size: CSV, around 190 cells for each feature.</a:t>
              </a:r>
            </a:p>
          </p:txBody>
        </p:sp>
      </p:grpSp>
      <p:grpSp>
        <p:nvGrpSpPr>
          <p:cNvPr id="178" name="Rectangle: Rounded Corners 13"/>
          <p:cNvGrpSpPr/>
          <p:nvPr/>
        </p:nvGrpSpPr>
        <p:grpSpPr>
          <a:xfrm>
            <a:off x="4780891" y="1032386"/>
            <a:ext cx="1980001" cy="5436001"/>
            <a:chOff x="0" y="0"/>
            <a:chExt cx="1980000" cy="5435999"/>
          </a:xfrm>
        </p:grpSpPr>
        <p:sp>
          <p:nvSpPr>
            <p:cNvPr id="176" name="Rounded Rectangle"/>
            <p:cNvSpPr/>
            <p:nvPr/>
          </p:nvSpPr>
          <p:spPr>
            <a:xfrm>
              <a:off x="0" y="0"/>
              <a:ext cx="1980001" cy="5436000"/>
            </a:xfrm>
            <a:prstGeom prst="roundRect">
              <a:avLst>
                <a:gd name="adj" fmla="val 16667"/>
              </a:avLst>
            </a:prstGeom>
            <a:noFill/>
            <a:ln w="25400" cap="flat">
              <a:solidFill>
                <a:srgbClr val="213650"/>
              </a:solidFill>
              <a:prstDash val="solid"/>
              <a:round/>
            </a:ln>
            <a:effectLst/>
          </p:spPr>
          <p:txBody>
            <a:bodyPr wrap="square" lIns="45719" tIns="45719" rIns="45719" bIns="45719" numCol="1" anchor="t">
              <a:noAutofit/>
            </a:bodyPr>
            <a:lstStyle/>
            <a:p>
              <a:pPr/>
            </a:p>
          </p:txBody>
        </p:sp>
        <p:sp>
          <p:nvSpPr>
            <p:cNvPr id="177" name="RAINFALL…"/>
            <p:cNvSpPr txBox="1"/>
            <p:nvPr/>
          </p:nvSpPr>
          <p:spPr>
            <a:xfrm>
              <a:off x="155075" y="109355"/>
              <a:ext cx="1669850" cy="50066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b="1"/>
              </a:pPr>
              <a:r>
                <a:t>RAINFALL</a:t>
              </a:r>
              <a:endParaRPr>
                <a:solidFill>
                  <a:srgbClr val="FFFFFF"/>
                </a:solidFill>
              </a:endParaRPr>
            </a:p>
            <a:p>
              <a:pPr algn="ctr">
                <a:defRPr b="1"/>
              </a:pPr>
            </a:p>
            <a:p>
              <a:pPr/>
              <a:r>
                <a:t>Platform: Open Government Data (</a:t>
              </a:r>
              <a:r>
                <a:rPr u="sng">
                  <a:solidFill>
                    <a:srgbClr val="0000FF"/>
                  </a:solidFill>
                  <a:uFill>
                    <a:solidFill>
                      <a:srgbClr val="0000FF"/>
                    </a:solidFill>
                  </a:uFill>
                  <a:hlinkClick r:id="rId4" invalidUrl="" action="" tgtFrame="" tooltip="" history="1" highlightClick="0" endSnd="0"/>
                </a:rPr>
                <a:t>OGP</a:t>
              </a:r>
              <a:r>
                <a:t>)</a:t>
              </a:r>
              <a:endParaRPr>
                <a:solidFill>
                  <a:srgbClr val="FFFFFF"/>
                </a:solidFill>
              </a:endParaRPr>
            </a:p>
            <a:p>
              <a:pPr/>
              <a:r>
                <a:t> </a:t>
              </a:r>
              <a:endParaRPr b="1"/>
            </a:p>
            <a:p>
              <a:pPr/>
              <a:r>
                <a:t>Feature: Month-wise rainfall distribution from 2000 – 2024.</a:t>
              </a:r>
              <a:br/>
              <a:br/>
              <a:r>
                <a:t>Format and Size: CSV, around 2300 cells of data.</a:t>
              </a:r>
              <a:endParaRPr>
                <a:solidFill>
                  <a:srgbClr val="FFFFFF"/>
                </a:solidFill>
              </a:endParaRPr>
            </a:p>
          </p:txBody>
        </p:sp>
      </p:grpSp>
      <p:grpSp>
        <p:nvGrpSpPr>
          <p:cNvPr id="181" name="Rectangle: Rounded Corners 17"/>
          <p:cNvGrpSpPr/>
          <p:nvPr/>
        </p:nvGrpSpPr>
        <p:grpSpPr>
          <a:xfrm>
            <a:off x="6880334" y="1032387"/>
            <a:ext cx="1980001" cy="5700244"/>
            <a:chOff x="0" y="0"/>
            <a:chExt cx="1980000" cy="5700243"/>
          </a:xfrm>
        </p:grpSpPr>
        <p:sp>
          <p:nvSpPr>
            <p:cNvPr id="179" name="Rounded Rectangle"/>
            <p:cNvSpPr/>
            <p:nvPr/>
          </p:nvSpPr>
          <p:spPr>
            <a:xfrm>
              <a:off x="0" y="0"/>
              <a:ext cx="1980001" cy="5436000"/>
            </a:xfrm>
            <a:prstGeom prst="roundRect">
              <a:avLst>
                <a:gd name="adj" fmla="val 16667"/>
              </a:avLst>
            </a:prstGeom>
            <a:noFill/>
            <a:ln w="25400" cap="flat">
              <a:solidFill>
                <a:srgbClr val="213650"/>
              </a:solidFill>
              <a:prstDash val="solid"/>
              <a:round/>
            </a:ln>
            <a:effectLst/>
          </p:spPr>
          <p:txBody>
            <a:bodyPr wrap="square" lIns="45719" tIns="45719" rIns="45719" bIns="45719" numCol="1" anchor="t">
              <a:noAutofit/>
            </a:bodyPr>
            <a:lstStyle/>
            <a:p>
              <a:pPr/>
            </a:p>
          </p:txBody>
        </p:sp>
        <p:sp>
          <p:nvSpPr>
            <p:cNvPr id="180" name="Soil Moisture…"/>
            <p:cNvSpPr txBox="1"/>
            <p:nvPr/>
          </p:nvSpPr>
          <p:spPr>
            <a:xfrm>
              <a:off x="155075" y="109355"/>
              <a:ext cx="1669850" cy="55908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b="1"/>
              </a:pPr>
              <a:r>
                <a:t>Soil Moisture</a:t>
              </a:r>
              <a:endParaRPr>
                <a:solidFill>
                  <a:srgbClr val="FFFFFF"/>
                </a:solidFill>
              </a:endParaRPr>
            </a:p>
            <a:p>
              <a:pPr algn="ctr">
                <a:defRPr b="1"/>
              </a:pPr>
            </a:p>
            <a:p>
              <a:pPr/>
              <a:r>
                <a:t>Platform: National Water Informatics Centre.(</a:t>
              </a:r>
              <a:r>
                <a:rPr u="sng">
                  <a:solidFill>
                    <a:srgbClr val="0000FF"/>
                  </a:solidFill>
                  <a:uFill>
                    <a:solidFill>
                      <a:srgbClr val="0000FF"/>
                    </a:solidFill>
                  </a:uFill>
                  <a:hlinkClick r:id="rId3" invalidUrl="" action="" tgtFrame="" tooltip="" history="1" highlightClick="0" endSnd="0"/>
                </a:rPr>
                <a:t>NWIC</a:t>
              </a:r>
              <a:r>
                <a:t>)</a:t>
              </a:r>
              <a:endParaRPr>
                <a:solidFill>
                  <a:srgbClr val="FFFFFF"/>
                </a:solidFill>
              </a:endParaRPr>
            </a:p>
            <a:p>
              <a:pPr/>
            </a:p>
            <a:p>
              <a:pPr/>
              <a:r>
                <a:t>Features: Month-wise volumetric percentage of moisture from </a:t>
              </a:r>
              <a:br/>
              <a:r>
                <a:t>2018-2024</a:t>
              </a:r>
              <a:endParaRPr>
                <a:solidFill>
                  <a:srgbClr val="FFFFFF"/>
                </a:solidFill>
              </a:endParaRPr>
            </a:p>
            <a:p>
              <a:pPr/>
            </a:p>
            <a:p>
              <a:pPr/>
              <a:r>
                <a:t>Format and size:</a:t>
              </a:r>
              <a:br/>
              <a:r>
                <a:t>CSV, around 50000 cells of data.</a:t>
              </a:r>
              <a:endParaRPr>
                <a:solidFill>
                  <a:srgbClr val="FFFFFF"/>
                </a:solidFill>
              </a:endParaRPr>
            </a:p>
          </p:txBody>
        </p:sp>
      </p:gr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Title 1"/>
          <p:cNvSpPr txBox="1"/>
          <p:nvPr>
            <p:ph type="title"/>
          </p:nvPr>
        </p:nvSpPr>
        <p:spPr>
          <a:xfrm>
            <a:off x="457200" y="157964"/>
            <a:ext cx="8214854" cy="443862"/>
          </a:xfrm>
          <a:prstGeom prst="rect">
            <a:avLst/>
          </a:prstGeom>
        </p:spPr>
        <p:txBody>
          <a:bodyPr/>
          <a:lstStyle>
            <a:lvl1pPr defTabSz="813816">
              <a:defRPr b="1" sz="2848"/>
            </a:lvl1pPr>
          </a:lstStyle>
          <a:p>
            <a:pPr/>
            <a:r>
              <a:t>INTRODUCTION</a:t>
            </a:r>
          </a:p>
        </p:txBody>
      </p:sp>
      <p:sp>
        <p:nvSpPr>
          <p:cNvPr id="98" name="Content Placeholder 2"/>
          <p:cNvSpPr txBox="1"/>
          <p:nvPr>
            <p:ph type="body" sz="half" idx="1"/>
          </p:nvPr>
        </p:nvSpPr>
        <p:spPr>
          <a:xfrm>
            <a:off x="329382" y="1099899"/>
            <a:ext cx="3269226" cy="4956773"/>
          </a:xfrm>
          <a:prstGeom prst="rect">
            <a:avLst/>
          </a:prstGeom>
        </p:spPr>
        <p:txBody>
          <a:bodyPr/>
          <a:lstStyle>
            <a:lvl1pPr marL="0" indent="0">
              <a:lnSpc>
                <a:spcPct val="80000"/>
              </a:lnSpc>
              <a:spcBef>
                <a:spcPts val="400"/>
              </a:spcBef>
              <a:buSzTx/>
              <a:buNone/>
              <a:defRPr sz="1700"/>
            </a:lvl1pPr>
          </a:lstStyle>
          <a:p>
            <a:pPr/>
            <a:r>
              <a:t>India's increasing vulnerability to landslides, especially in regions like Uttarakhand and Kerala, has highlighted the urgent need for reliable prediction systems. Recent events, such as the landslide-blocked Badrinath National Highway in Uttarakhand and the deadly landslides in Wayanad, Kerala, have disrupted infrastructure, endangered lives, and devastated communities. With frequent monsoons exacerbating these risks, predictive systems based on satellite data and machine learning are crucial to assessing risks and improving early warning mechanisms, potentially saving lives and minimizing damage to critical infrastructure</a:t>
            </a:r>
          </a:p>
        </p:txBody>
      </p:sp>
      <p:sp>
        <p:nvSpPr>
          <p:cNvPr id="99" name="Rectangle 4"/>
          <p:cNvSpPr/>
          <p:nvPr/>
        </p:nvSpPr>
        <p:spPr>
          <a:xfrm>
            <a:off x="219939" y="157963"/>
            <a:ext cx="8743309" cy="6537606"/>
          </a:xfrm>
          <a:prstGeom prst="rect">
            <a:avLst/>
          </a:prstGeom>
          <a:ln w="25400">
            <a:solidFill>
              <a:srgbClr val="213650"/>
            </a:solidFill>
          </a:ln>
        </p:spPr>
        <p:txBody>
          <a:bodyPr lIns="45719" rIns="45719" anchor="ctr"/>
          <a:lstStyle/>
          <a:p>
            <a:pPr algn="ctr">
              <a:defRPr>
                <a:solidFill>
                  <a:srgbClr val="FFFFFF"/>
                </a:solidFill>
              </a:defRPr>
            </a:pPr>
          </a:p>
        </p:txBody>
      </p:sp>
      <p:pic>
        <p:nvPicPr>
          <p:cNvPr id="100" name="Picture 5" descr="Picture 5"/>
          <p:cNvPicPr>
            <a:picLocks noChangeAspect="1"/>
          </p:cNvPicPr>
          <p:nvPr/>
        </p:nvPicPr>
        <p:blipFill>
          <a:blip r:embed="rId2">
            <a:extLst/>
          </a:blip>
          <a:srcRect l="1168" t="666" r="0" b="1"/>
          <a:stretch>
            <a:fillRect/>
          </a:stretch>
        </p:blipFill>
        <p:spPr>
          <a:xfrm>
            <a:off x="3708051" y="733703"/>
            <a:ext cx="4886633" cy="5689162"/>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Footer Placeholder 3"/>
          <p:cNvSpPr txBox="1"/>
          <p:nvPr/>
        </p:nvSpPr>
        <p:spPr>
          <a:xfrm>
            <a:off x="3169919" y="6414760"/>
            <a:ext cx="2804162"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Dept of IST,CEG ,Anna University</a:t>
            </a:r>
          </a:p>
        </p:txBody>
      </p:sp>
      <p:sp>
        <p:nvSpPr>
          <p:cNvPr id="184" name="Title 1"/>
          <p:cNvSpPr txBox="1"/>
          <p:nvPr>
            <p:ph type="title"/>
          </p:nvPr>
        </p:nvSpPr>
        <p:spPr>
          <a:xfrm>
            <a:off x="542954" y="2530632"/>
            <a:ext cx="8229601" cy="517684"/>
          </a:xfrm>
          <a:prstGeom prst="rect">
            <a:avLst/>
          </a:prstGeom>
        </p:spPr>
        <p:txBody>
          <a:bodyPr/>
          <a:lstStyle>
            <a:lvl1pPr defTabSz="612648">
              <a:defRPr b="1" sz="3350"/>
            </a:lvl1pPr>
          </a:lstStyle>
          <a:p>
            <a:pPr/>
            <a:r>
              <a:t>DATA PROCESSING</a:t>
            </a:r>
          </a:p>
        </p:txBody>
      </p:sp>
      <p:sp>
        <p:nvSpPr>
          <p:cNvPr id="185" name="Slide Number Placeholder 4"/>
          <p:cNvSpPr txBox="1"/>
          <p:nvPr>
            <p:ph type="sldNum" sz="quarter" idx="4294967295"/>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6" name="Rectangle 5"/>
          <p:cNvSpPr/>
          <p:nvPr/>
        </p:nvSpPr>
        <p:spPr>
          <a:xfrm>
            <a:off x="343656" y="202697"/>
            <a:ext cx="8628672" cy="6468641"/>
          </a:xfrm>
          <a:prstGeom prst="rect">
            <a:avLst/>
          </a:prstGeom>
          <a:ln w="25400">
            <a:solidFill>
              <a:srgbClr val="213650"/>
            </a:solidFill>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Footer Placeholder 3"/>
          <p:cNvSpPr txBox="1"/>
          <p:nvPr/>
        </p:nvSpPr>
        <p:spPr>
          <a:xfrm>
            <a:off x="3169919" y="6414760"/>
            <a:ext cx="2804162"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Dept of IST,CEG ,Anna University</a:t>
            </a:r>
          </a:p>
        </p:txBody>
      </p:sp>
      <p:sp>
        <p:nvSpPr>
          <p:cNvPr id="189" name="Title 1"/>
          <p:cNvSpPr txBox="1"/>
          <p:nvPr>
            <p:ph type="title"/>
          </p:nvPr>
        </p:nvSpPr>
        <p:spPr>
          <a:xfrm>
            <a:off x="334186" y="202880"/>
            <a:ext cx="8229601" cy="517683"/>
          </a:xfrm>
          <a:prstGeom prst="rect">
            <a:avLst/>
          </a:prstGeom>
        </p:spPr>
        <p:txBody>
          <a:bodyPr/>
          <a:lstStyle>
            <a:lvl1pPr>
              <a:defRPr sz="2900"/>
            </a:lvl1pPr>
          </a:lstStyle>
          <a:p>
            <a:pPr/>
            <a:r>
              <a:t>Algorithm</a:t>
            </a:r>
          </a:p>
        </p:txBody>
      </p:sp>
      <p:sp>
        <p:nvSpPr>
          <p:cNvPr id="190" name="Content Placeholder 2"/>
          <p:cNvSpPr txBox="1"/>
          <p:nvPr>
            <p:ph type="body" idx="1"/>
          </p:nvPr>
        </p:nvSpPr>
        <p:spPr>
          <a:xfrm>
            <a:off x="346556" y="896814"/>
            <a:ext cx="8506381" cy="5325552"/>
          </a:xfrm>
          <a:prstGeom prst="rect">
            <a:avLst/>
          </a:prstGeom>
        </p:spPr>
        <p:txBody>
          <a:bodyPr/>
          <a:lstStyle/>
          <a:p>
            <a:pPr marL="0" indent="0">
              <a:lnSpc>
                <a:spcPct val="80000"/>
              </a:lnSpc>
              <a:spcBef>
                <a:spcPts val="600"/>
              </a:spcBef>
              <a:buSzTx/>
              <a:buNone/>
              <a:defRPr b="1" sz="2900"/>
            </a:pPr>
            <a:r>
              <a:t>Input : </a:t>
            </a:r>
            <a:r>
              <a:rPr b="0"/>
              <a:t>Satellite name, band information</a:t>
            </a:r>
          </a:p>
          <a:p>
            <a:pPr marL="0" indent="0">
              <a:lnSpc>
                <a:spcPct val="80000"/>
              </a:lnSpc>
              <a:spcBef>
                <a:spcPts val="600"/>
              </a:spcBef>
              <a:buSzTx/>
              <a:buNone/>
              <a:defRPr sz="2900"/>
            </a:pPr>
          </a:p>
          <a:p>
            <a:pPr marL="0" indent="0">
              <a:lnSpc>
                <a:spcPct val="80000"/>
              </a:lnSpc>
              <a:spcBef>
                <a:spcPts val="600"/>
              </a:spcBef>
              <a:buSzTx/>
              <a:buNone/>
              <a:defRPr sz="2900"/>
            </a:pPr>
            <a:r>
              <a:t> </a:t>
            </a:r>
            <a:r>
              <a:rPr b="1"/>
              <a:t>Step 1:</a:t>
            </a:r>
            <a:r>
              <a:t> Import the required satellite data Filter the data according to time and region of interest</a:t>
            </a:r>
          </a:p>
          <a:p>
            <a:pPr marL="0" indent="0">
              <a:lnSpc>
                <a:spcPct val="80000"/>
              </a:lnSpc>
              <a:spcBef>
                <a:spcPts val="600"/>
              </a:spcBef>
              <a:buSzTx/>
              <a:buNone/>
              <a:defRPr sz="2900"/>
            </a:pPr>
          </a:p>
          <a:p>
            <a:pPr marL="0" indent="0">
              <a:lnSpc>
                <a:spcPct val="80000"/>
              </a:lnSpc>
              <a:spcBef>
                <a:spcPts val="600"/>
              </a:spcBef>
              <a:buSzTx/>
              <a:buNone/>
              <a:defRPr sz="2900"/>
            </a:pPr>
            <a:r>
              <a:t> </a:t>
            </a:r>
            <a:r>
              <a:rPr b="1"/>
              <a:t>Step 2:</a:t>
            </a:r>
            <a:r>
              <a:t> Perform cloud masking if required Select the proper bands</a:t>
            </a:r>
          </a:p>
          <a:p>
            <a:pPr marL="0" indent="0">
              <a:lnSpc>
                <a:spcPct val="80000"/>
              </a:lnSpc>
              <a:spcBef>
                <a:spcPts val="600"/>
              </a:spcBef>
              <a:buSzTx/>
              <a:buNone/>
              <a:defRPr sz="2900"/>
            </a:pPr>
          </a:p>
          <a:p>
            <a:pPr marL="0" indent="0">
              <a:lnSpc>
                <a:spcPct val="80000"/>
              </a:lnSpc>
              <a:spcBef>
                <a:spcPts val="600"/>
              </a:spcBef>
              <a:buSzTx/>
              <a:buNone/>
              <a:defRPr sz="2900"/>
            </a:pPr>
            <a:r>
              <a:t> </a:t>
            </a:r>
            <a:r>
              <a:rPr b="1"/>
              <a:t>Step 3:</a:t>
            </a:r>
            <a:r>
              <a:t> Using the bands apply formula if applicable Return the processed image</a:t>
            </a:r>
          </a:p>
          <a:p>
            <a:pPr marL="0" indent="0">
              <a:lnSpc>
                <a:spcPct val="80000"/>
              </a:lnSpc>
              <a:spcBef>
                <a:spcPts val="600"/>
              </a:spcBef>
              <a:buSzTx/>
              <a:buNone/>
              <a:defRPr sz="2900"/>
            </a:pPr>
          </a:p>
          <a:p>
            <a:pPr marL="0" indent="0">
              <a:lnSpc>
                <a:spcPct val="80000"/>
              </a:lnSpc>
              <a:spcBef>
                <a:spcPts val="600"/>
              </a:spcBef>
              <a:buSzTx/>
              <a:buNone/>
              <a:defRPr sz="2900"/>
            </a:pPr>
            <a:r>
              <a:t> </a:t>
            </a:r>
            <a:r>
              <a:rPr b="1"/>
              <a:t>Output : </a:t>
            </a:r>
            <a:r>
              <a:t>Processed satellite image </a:t>
            </a:r>
          </a:p>
        </p:txBody>
      </p:sp>
      <p:sp>
        <p:nvSpPr>
          <p:cNvPr id="191" name="Slide Number Placeholder 4"/>
          <p:cNvSpPr txBox="1"/>
          <p:nvPr>
            <p:ph type="sldNum" sz="quarter" idx="4294967295"/>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2" name="Rectangle 5"/>
          <p:cNvSpPr/>
          <p:nvPr/>
        </p:nvSpPr>
        <p:spPr>
          <a:xfrm>
            <a:off x="343656" y="202697"/>
            <a:ext cx="8628672" cy="6468641"/>
          </a:xfrm>
          <a:prstGeom prst="rect">
            <a:avLst/>
          </a:prstGeom>
          <a:ln w="25400">
            <a:solidFill>
              <a:srgbClr val="213650"/>
            </a:solidFill>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Footer Placeholder 3"/>
          <p:cNvSpPr txBox="1"/>
          <p:nvPr/>
        </p:nvSpPr>
        <p:spPr>
          <a:xfrm>
            <a:off x="3169919" y="6414760"/>
            <a:ext cx="2804162"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Dept of IST,CEG ,Anna University</a:t>
            </a:r>
          </a:p>
        </p:txBody>
      </p:sp>
      <p:sp>
        <p:nvSpPr>
          <p:cNvPr id="195" name="Title 1"/>
          <p:cNvSpPr txBox="1"/>
          <p:nvPr>
            <p:ph type="title"/>
          </p:nvPr>
        </p:nvSpPr>
        <p:spPr>
          <a:xfrm>
            <a:off x="334186" y="202880"/>
            <a:ext cx="8229601" cy="517683"/>
          </a:xfrm>
          <a:prstGeom prst="rect">
            <a:avLst/>
          </a:prstGeom>
        </p:spPr>
        <p:txBody>
          <a:bodyPr/>
          <a:lstStyle/>
          <a:p>
            <a:pPr defTabSz="365760">
              <a:defRPr sz="1160"/>
            </a:pPr>
            <a:br/>
            <a:br/>
            <a:r>
              <a:t>Processing of Sentinel 2 Images:</a:t>
            </a:r>
            <a:br/>
            <a:br/>
          </a:p>
        </p:txBody>
      </p:sp>
      <p:sp>
        <p:nvSpPr>
          <p:cNvPr id="196" name="Content Placeholder 2"/>
          <p:cNvSpPr txBox="1"/>
          <p:nvPr>
            <p:ph type="body" idx="1"/>
          </p:nvPr>
        </p:nvSpPr>
        <p:spPr>
          <a:xfrm>
            <a:off x="346556" y="896814"/>
            <a:ext cx="8506381" cy="5325552"/>
          </a:xfrm>
          <a:prstGeom prst="rect">
            <a:avLst/>
          </a:prstGeom>
        </p:spPr>
        <p:txBody>
          <a:bodyPr/>
          <a:lstStyle/>
          <a:p>
            <a:pPr marL="342900" indent="-342900">
              <a:lnSpc>
                <a:spcPct val="80000"/>
              </a:lnSpc>
              <a:spcBef>
                <a:spcPts val="600"/>
              </a:spcBef>
              <a:defRPr b="1" sz="2500"/>
            </a:pPr>
            <a:r>
              <a:t>High spatial resolution</a:t>
            </a:r>
            <a:r>
              <a:rPr b="0"/>
              <a:t> (10m, 20m, 60m)</a:t>
            </a:r>
            <a:endParaRPr sz="2900"/>
          </a:p>
          <a:p>
            <a:pPr marL="342900" indent="-342900">
              <a:lnSpc>
                <a:spcPct val="80000"/>
              </a:lnSpc>
              <a:spcBef>
                <a:spcPts val="600"/>
              </a:spcBef>
              <a:defRPr b="1" sz="2500"/>
            </a:pPr>
            <a:r>
              <a:t>13 spectral bands</a:t>
            </a:r>
            <a:r>
              <a:rPr b="0"/>
              <a:t> for diverse land monitoring</a:t>
            </a:r>
            <a:endParaRPr sz="2900"/>
          </a:p>
          <a:p>
            <a:pPr marL="342900" indent="-342900">
              <a:lnSpc>
                <a:spcPct val="80000"/>
              </a:lnSpc>
              <a:spcBef>
                <a:spcPts val="600"/>
              </a:spcBef>
              <a:defRPr b="1" sz="2500"/>
            </a:pPr>
            <a:r>
              <a:t>Atmospheric correction</a:t>
            </a:r>
            <a:r>
              <a:rPr b="0"/>
              <a:t> for surface reflectance (Level-2A)</a:t>
            </a:r>
            <a:endParaRPr sz="2900"/>
          </a:p>
          <a:p>
            <a:pPr marL="342900" indent="-342900">
              <a:lnSpc>
                <a:spcPct val="80000"/>
              </a:lnSpc>
              <a:spcBef>
                <a:spcPts val="600"/>
              </a:spcBef>
              <a:defRPr b="1" sz="2500"/>
            </a:pPr>
            <a:r>
              <a:t>Frequent revisit time</a:t>
            </a:r>
            <a:r>
              <a:rPr b="0"/>
              <a:t> (5 days)</a:t>
            </a:r>
            <a:endParaRPr sz="2900"/>
          </a:p>
          <a:p>
            <a:pPr marL="342900" indent="-342900">
              <a:lnSpc>
                <a:spcPct val="80000"/>
              </a:lnSpc>
              <a:spcBef>
                <a:spcPts val="600"/>
              </a:spcBef>
              <a:defRPr b="1" sz="2500"/>
            </a:pPr>
            <a:r>
              <a:t>Free and open access</a:t>
            </a:r>
            <a:r>
              <a:rPr b="0"/>
              <a:t> to data</a:t>
            </a:r>
            <a:endParaRPr sz="2900"/>
          </a:p>
          <a:p>
            <a:pPr marL="342900" indent="-342900">
              <a:lnSpc>
                <a:spcPct val="80000"/>
              </a:lnSpc>
              <a:spcBef>
                <a:spcPts val="600"/>
              </a:spcBef>
              <a:defRPr b="1" sz="2500"/>
            </a:pPr>
            <a:r>
              <a:t>Global coverage</a:t>
            </a:r>
            <a:r>
              <a:rPr b="0"/>
              <a:t> with wide swath</a:t>
            </a:r>
            <a:br>
              <a:rPr b="0"/>
            </a:br>
            <a:endParaRPr sz="2900"/>
          </a:p>
          <a:p>
            <a:pPr marL="0" indent="0">
              <a:lnSpc>
                <a:spcPct val="80000"/>
              </a:lnSpc>
              <a:spcBef>
                <a:spcPts val="600"/>
              </a:spcBef>
              <a:buSzTx/>
              <a:buNone/>
              <a:defRPr sz="2500"/>
            </a:pPr>
            <a:r>
              <a:t>Features Extracted From Harmonized Sentinel-2 MSI: Multi Spectral Instrument, Level-2A:</a:t>
            </a:r>
            <a:endParaRPr sz="2900"/>
          </a:p>
          <a:p>
            <a:pPr marL="0" indent="0">
              <a:lnSpc>
                <a:spcPct val="80000"/>
              </a:lnSpc>
              <a:spcBef>
                <a:spcPts val="600"/>
              </a:spcBef>
              <a:buSzTx/>
              <a:buNone/>
              <a:defRPr sz="2800"/>
            </a:pPr>
          </a:p>
          <a:p>
            <a:pPr marL="342900" indent="-342900">
              <a:lnSpc>
                <a:spcPct val="80000"/>
              </a:lnSpc>
              <a:spcBef>
                <a:spcPts val="600"/>
              </a:spcBef>
              <a:defRPr sz="2500"/>
            </a:pPr>
            <a:r>
              <a:t>Normalized Difference Vegetation Index(NDVI)</a:t>
            </a:r>
            <a:endParaRPr sz="2900"/>
          </a:p>
          <a:p>
            <a:pPr marL="0" indent="0">
              <a:lnSpc>
                <a:spcPct val="80000"/>
              </a:lnSpc>
              <a:spcBef>
                <a:spcPts val="600"/>
              </a:spcBef>
              <a:buSzTx/>
              <a:buNone/>
              <a:defRPr sz="2900"/>
            </a:pPr>
            <a:br/>
          </a:p>
        </p:txBody>
      </p:sp>
      <p:sp>
        <p:nvSpPr>
          <p:cNvPr id="197" name="Slide Number Placeholder 4"/>
          <p:cNvSpPr txBox="1"/>
          <p:nvPr>
            <p:ph type="sldNum" sz="quarter" idx="4294967295"/>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8" name="Rectangle 5"/>
          <p:cNvSpPr/>
          <p:nvPr/>
        </p:nvSpPr>
        <p:spPr>
          <a:xfrm>
            <a:off x="343656" y="202697"/>
            <a:ext cx="8628672" cy="6468641"/>
          </a:xfrm>
          <a:prstGeom prst="rect">
            <a:avLst/>
          </a:prstGeom>
          <a:ln w="25400">
            <a:solidFill>
              <a:srgbClr val="213650"/>
            </a:solidFill>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Footer Placeholder 3"/>
          <p:cNvSpPr txBox="1"/>
          <p:nvPr/>
        </p:nvSpPr>
        <p:spPr>
          <a:xfrm>
            <a:off x="3169919" y="6414760"/>
            <a:ext cx="2804162"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Dept of IST,CEG ,Anna University</a:t>
            </a:r>
          </a:p>
        </p:txBody>
      </p:sp>
      <p:sp>
        <p:nvSpPr>
          <p:cNvPr id="201" name="Title 1"/>
          <p:cNvSpPr txBox="1"/>
          <p:nvPr>
            <p:ph type="title"/>
          </p:nvPr>
        </p:nvSpPr>
        <p:spPr>
          <a:xfrm>
            <a:off x="334186" y="202880"/>
            <a:ext cx="8229601" cy="517683"/>
          </a:xfrm>
          <a:prstGeom prst="rect">
            <a:avLst/>
          </a:prstGeom>
        </p:spPr>
        <p:txBody>
          <a:bodyPr/>
          <a:lstStyle/>
          <a:p>
            <a:pPr defTabSz="365760">
              <a:defRPr sz="1160"/>
            </a:pPr>
            <a:br/>
            <a:br/>
            <a:r>
              <a:t>Algorithm for processing Sentinel 2 images</a:t>
            </a:r>
            <a:br/>
            <a:br/>
          </a:p>
        </p:txBody>
      </p:sp>
      <p:sp>
        <p:nvSpPr>
          <p:cNvPr id="202" name="Slide Number Placeholder 4"/>
          <p:cNvSpPr txBox="1"/>
          <p:nvPr>
            <p:ph type="sldNum" sz="quarter" idx="4294967295"/>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3" name="Rectangle 5"/>
          <p:cNvSpPr/>
          <p:nvPr/>
        </p:nvSpPr>
        <p:spPr>
          <a:xfrm>
            <a:off x="343656" y="202697"/>
            <a:ext cx="8628672" cy="6468641"/>
          </a:xfrm>
          <a:prstGeom prst="rect">
            <a:avLst/>
          </a:prstGeom>
          <a:ln w="25400">
            <a:solidFill>
              <a:srgbClr val="213650"/>
            </a:solidFill>
          </a:ln>
        </p:spPr>
        <p:txBody>
          <a:bodyPr lIns="45719" rIns="45719" anchor="ctr"/>
          <a:lstStyle/>
          <a:p>
            <a:pPr algn="ctr">
              <a:defRPr>
                <a:solidFill>
                  <a:srgbClr val="FFFFFF"/>
                </a:solidFill>
              </a:defRPr>
            </a:pPr>
          </a:p>
        </p:txBody>
      </p:sp>
      <p:sp>
        <p:nvSpPr>
          <p:cNvPr id="204" name="Rectangle 2"/>
          <p:cNvSpPr txBox="1"/>
          <p:nvPr/>
        </p:nvSpPr>
        <p:spPr>
          <a:xfrm>
            <a:off x="526486" y="1092205"/>
            <a:ext cx="8365249" cy="461786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b="1">
                <a:latin typeface="Arial"/>
                <a:ea typeface="Arial"/>
                <a:cs typeface="Arial"/>
                <a:sym typeface="Arial"/>
              </a:defRPr>
            </a:pPr>
            <a:r>
              <a:t>Step 1: Define Region</a:t>
            </a:r>
            <a:r>
              <a:rPr b="0"/>
              <a:t>:</a:t>
            </a:r>
            <a:endParaRPr b="0"/>
          </a:p>
          <a:p>
            <a:pPr lvl="1" marL="742950" indent="-285750">
              <a:buSzPct val="100000"/>
              <a:buFont typeface="Arial"/>
              <a:buChar char="•"/>
              <a:defRPr>
                <a:latin typeface="Arial"/>
                <a:ea typeface="Arial"/>
                <a:cs typeface="Arial"/>
                <a:sym typeface="Arial"/>
              </a:defRPr>
            </a:pPr>
            <a:r>
              <a:t>Create a rectangle geometry representing Kerala as the Region of Interest (ROI).</a:t>
            </a:r>
          </a:p>
          <a:p>
            <a:pPr lvl="1">
              <a:defRPr>
                <a:latin typeface="Arial"/>
                <a:ea typeface="Arial"/>
                <a:cs typeface="Arial"/>
                <a:sym typeface="Arial"/>
              </a:defRPr>
            </a:pPr>
          </a:p>
          <a:p>
            <a:pPr>
              <a:defRPr b="1">
                <a:latin typeface="Arial"/>
                <a:ea typeface="Arial"/>
                <a:cs typeface="Arial"/>
                <a:sym typeface="Arial"/>
              </a:defRPr>
            </a:pPr>
            <a:r>
              <a:t>Step 2: Load Sentinel-2 Image Collection</a:t>
            </a:r>
            <a:r>
              <a:rPr b="0"/>
              <a:t>:</a:t>
            </a:r>
            <a:endParaRPr b="0"/>
          </a:p>
          <a:p>
            <a:pPr lvl="1" marL="742950" indent="-285750">
              <a:buSzPct val="100000"/>
              <a:buFont typeface="Arial"/>
              <a:buChar char="•"/>
              <a:defRPr>
                <a:latin typeface="Arial"/>
                <a:ea typeface="Arial"/>
                <a:cs typeface="Arial"/>
                <a:sym typeface="Arial"/>
              </a:defRPr>
            </a:pPr>
            <a:r>
              <a:t>Retrieve Sentinel-2 images over the Kerala region for the particular           period</a:t>
            </a:r>
          </a:p>
          <a:p>
            <a:pPr lvl="1">
              <a:defRPr>
                <a:latin typeface="Arial"/>
                <a:ea typeface="Arial"/>
                <a:cs typeface="Arial"/>
                <a:sym typeface="Arial"/>
              </a:defRPr>
            </a:pPr>
          </a:p>
          <a:p>
            <a:pPr>
              <a:defRPr b="1">
                <a:latin typeface="Arial"/>
                <a:ea typeface="Arial"/>
                <a:cs typeface="Arial"/>
                <a:sym typeface="Arial"/>
              </a:defRPr>
            </a:pPr>
            <a:r>
              <a:t>Step 3: Median Composite (Raw Data)</a:t>
            </a:r>
            <a:r>
              <a:rPr b="0"/>
              <a:t>:</a:t>
            </a:r>
            <a:endParaRPr b="0"/>
          </a:p>
          <a:p>
            <a:pPr lvl="1" marL="742950" indent="-285750">
              <a:buSzPct val="100000"/>
              <a:buFont typeface="Arial"/>
              <a:buChar char="•"/>
              <a:defRPr>
                <a:latin typeface="Arial"/>
                <a:ea typeface="Arial"/>
                <a:cs typeface="Arial"/>
                <a:sym typeface="Arial"/>
              </a:defRPr>
            </a:pPr>
            <a:r>
              <a:t>Compute the median composite of the raw image collection without any cloud masking.</a:t>
            </a:r>
          </a:p>
          <a:p>
            <a:pPr lvl="1" marL="742950" indent="-285750">
              <a:buSzPct val="100000"/>
              <a:buFont typeface="Arial"/>
              <a:buChar char="•"/>
              <a:defRPr>
                <a:latin typeface="Arial"/>
                <a:ea typeface="Arial"/>
                <a:cs typeface="Arial"/>
                <a:sym typeface="Arial"/>
              </a:defRPr>
            </a:pPr>
            <a:r>
              <a:t>Clip the raw median composite to the Kerala region.</a:t>
            </a:r>
          </a:p>
          <a:p>
            <a:pPr lvl="1">
              <a:defRPr>
                <a:latin typeface="Arial"/>
                <a:ea typeface="Arial"/>
                <a:cs typeface="Arial"/>
                <a:sym typeface="Arial"/>
              </a:defRPr>
            </a:pPr>
          </a:p>
          <a:p>
            <a:pPr>
              <a:defRPr b="1">
                <a:latin typeface="Arial"/>
                <a:ea typeface="Arial"/>
                <a:cs typeface="Arial"/>
                <a:sym typeface="Arial"/>
              </a:defRPr>
            </a:pPr>
            <a:r>
              <a:t>Band Selection for Raw Data</a:t>
            </a:r>
            <a:r>
              <a:rPr b="0"/>
              <a:t>:</a:t>
            </a:r>
            <a:endParaRPr b="0"/>
          </a:p>
          <a:p>
            <a:pPr lvl="1" marL="742950" indent="-285750">
              <a:buSzPct val="100000"/>
              <a:buFont typeface="Arial"/>
              <a:buChar char="•"/>
              <a:defRPr>
                <a:latin typeface="Arial"/>
                <a:ea typeface="Arial"/>
                <a:cs typeface="Arial"/>
                <a:sym typeface="Arial"/>
              </a:defRPr>
            </a:pPr>
            <a:r>
              <a:t>Select RGB bands (B4 for Red, B3 for Green, B2 for Blue) for raw data visualization.</a:t>
            </a:r>
          </a:p>
          <a:p>
            <a:pPr lvl="1" marL="742950" indent="-285750">
              <a:buSzPct val="100000"/>
              <a:buFont typeface="Arial"/>
              <a:buChar char="•"/>
              <a:defRPr>
                <a:latin typeface="Arial"/>
                <a:ea typeface="Arial"/>
                <a:cs typeface="Arial"/>
                <a:sym typeface="Arial"/>
              </a:defRPr>
            </a:pPr>
            <a:r>
              <a:t>Display the raw RGB cposite on the map.</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Footer Placeholder 3"/>
          <p:cNvSpPr txBox="1"/>
          <p:nvPr/>
        </p:nvSpPr>
        <p:spPr>
          <a:xfrm>
            <a:off x="3169919" y="6414760"/>
            <a:ext cx="2804162"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Dept of IST,CEG ,Anna University</a:t>
            </a:r>
          </a:p>
        </p:txBody>
      </p:sp>
      <p:sp>
        <p:nvSpPr>
          <p:cNvPr id="207" name="Title 1"/>
          <p:cNvSpPr txBox="1"/>
          <p:nvPr>
            <p:ph type="title"/>
          </p:nvPr>
        </p:nvSpPr>
        <p:spPr>
          <a:xfrm>
            <a:off x="334186" y="202880"/>
            <a:ext cx="8229601" cy="517683"/>
          </a:xfrm>
          <a:prstGeom prst="rect">
            <a:avLst/>
          </a:prstGeom>
        </p:spPr>
        <p:txBody>
          <a:bodyPr/>
          <a:lstStyle/>
          <a:p>
            <a:pPr defTabSz="365760">
              <a:defRPr sz="1160"/>
            </a:pPr>
            <a:br/>
            <a:br/>
            <a:r>
              <a:t>Algorithm for processing Sentil-2 images</a:t>
            </a:r>
            <a:br/>
            <a:br/>
          </a:p>
        </p:txBody>
      </p:sp>
      <p:sp>
        <p:nvSpPr>
          <p:cNvPr id="208" name="Slide Number Placeholder 4"/>
          <p:cNvSpPr txBox="1"/>
          <p:nvPr>
            <p:ph type="sldNum" sz="quarter" idx="4294967295"/>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9" name="Rectangle 5"/>
          <p:cNvSpPr/>
          <p:nvPr/>
        </p:nvSpPr>
        <p:spPr>
          <a:xfrm>
            <a:off x="343656" y="202697"/>
            <a:ext cx="8628672" cy="6468641"/>
          </a:xfrm>
          <a:prstGeom prst="rect">
            <a:avLst/>
          </a:prstGeom>
          <a:ln w="25400">
            <a:solidFill>
              <a:srgbClr val="213650"/>
            </a:solidFill>
          </a:ln>
        </p:spPr>
        <p:txBody>
          <a:bodyPr lIns="45719" rIns="45719" anchor="ctr"/>
          <a:lstStyle/>
          <a:p>
            <a:pPr algn="ctr">
              <a:defRPr>
                <a:solidFill>
                  <a:srgbClr val="FFFFFF"/>
                </a:solidFill>
              </a:defRPr>
            </a:pPr>
          </a:p>
        </p:txBody>
      </p:sp>
      <p:sp>
        <p:nvSpPr>
          <p:cNvPr id="210" name="Rectangle 1"/>
          <p:cNvSpPr txBox="1"/>
          <p:nvPr>
            <p:ph type="body" idx="1"/>
          </p:nvPr>
        </p:nvSpPr>
        <p:spPr>
          <a:xfrm>
            <a:off x="457199" y="908528"/>
            <a:ext cx="8106589" cy="5909312"/>
          </a:xfrm>
          <a:prstGeom prst="rect">
            <a:avLst/>
          </a:prstGeom>
        </p:spPr>
        <p:txBody>
          <a:bodyPr anchor="ctr"/>
          <a:lstStyle/>
          <a:p>
            <a:pPr marL="0" indent="0">
              <a:spcBef>
                <a:spcPts val="0"/>
              </a:spcBef>
              <a:buSzTx/>
              <a:buNone/>
              <a:defRPr b="1" sz="1800">
                <a:latin typeface="Arial"/>
                <a:ea typeface="Arial"/>
                <a:cs typeface="Arial"/>
                <a:sym typeface="Arial"/>
              </a:defRPr>
            </a:pPr>
            <a:r>
              <a:t>Step 5: Cloud Masking Function</a:t>
            </a:r>
            <a:r>
              <a:rPr b="0"/>
              <a:t>:</a:t>
            </a:r>
          </a:p>
          <a:p>
            <a:pPr lvl="1" marL="742950" indent="-285750">
              <a:spcBef>
                <a:spcPts val="0"/>
              </a:spcBef>
              <a:buChar char="•"/>
              <a:defRPr sz="1800">
                <a:latin typeface="Arial"/>
                <a:ea typeface="Arial"/>
                <a:cs typeface="Arial"/>
                <a:sym typeface="Arial"/>
              </a:defRPr>
            </a:pPr>
            <a:r>
              <a:t>Use the QA60 band to detect clouds using bitwise operations (bit 10 indicates cloud)</a:t>
            </a:r>
            <a:endParaRPr sz="2800"/>
          </a:p>
          <a:p>
            <a:pPr lvl="1" marL="742950" indent="-285750">
              <a:spcBef>
                <a:spcPts val="0"/>
              </a:spcBef>
              <a:buChar char="•"/>
              <a:defRPr sz="1800">
                <a:latin typeface="Arial"/>
                <a:ea typeface="Arial"/>
                <a:cs typeface="Arial"/>
                <a:sym typeface="Arial"/>
              </a:defRPr>
            </a:pPr>
            <a:r>
              <a:t>Mask out the cloudy pixels where clouds are detected.</a:t>
            </a:r>
            <a:endParaRPr sz="2800"/>
          </a:p>
          <a:p>
            <a:pPr lvl="1" marL="400050" indent="0">
              <a:spcBef>
                <a:spcPts val="0"/>
              </a:spcBef>
              <a:buFontTx/>
              <a:buChar char="•"/>
              <a:defRPr sz="1800">
                <a:latin typeface="Arial"/>
                <a:ea typeface="Arial"/>
                <a:cs typeface="Arial"/>
                <a:sym typeface="Arial"/>
              </a:defRPr>
            </a:pPr>
          </a:p>
          <a:p>
            <a:pPr marL="0" indent="0">
              <a:spcBef>
                <a:spcPts val="0"/>
              </a:spcBef>
              <a:buSzTx/>
              <a:buNone/>
              <a:defRPr b="1" sz="1800">
                <a:latin typeface="Arial"/>
                <a:ea typeface="Arial"/>
                <a:cs typeface="Arial"/>
                <a:sym typeface="Arial"/>
              </a:defRPr>
            </a:pPr>
            <a:r>
              <a:t>Step 6: Apply Cloud Masking</a:t>
            </a:r>
            <a:r>
              <a:rPr b="0"/>
              <a:t>:</a:t>
            </a:r>
          </a:p>
          <a:p>
            <a:pPr lvl="1" marL="742950" indent="-285750">
              <a:spcBef>
                <a:spcPts val="0"/>
              </a:spcBef>
              <a:buChar char="•"/>
              <a:defRPr sz="1800">
                <a:latin typeface="Arial"/>
                <a:ea typeface="Arial"/>
                <a:cs typeface="Arial"/>
                <a:sym typeface="Arial"/>
              </a:defRPr>
            </a:pPr>
            <a:r>
              <a:t>Apply the cloud masking function to the image collection.</a:t>
            </a:r>
            <a:endParaRPr sz="2800"/>
          </a:p>
          <a:p>
            <a:pPr lvl="1" marL="742950" indent="-285750">
              <a:spcBef>
                <a:spcPts val="0"/>
              </a:spcBef>
              <a:buChar char="•"/>
              <a:defRPr sz="1800">
                <a:latin typeface="Arial"/>
                <a:ea typeface="Arial"/>
                <a:cs typeface="Arial"/>
                <a:sym typeface="Arial"/>
              </a:defRPr>
            </a:pPr>
            <a:r>
              <a:t>Compute the median composite of the cloud-masked images.</a:t>
            </a:r>
            <a:endParaRPr sz="2800"/>
          </a:p>
          <a:p>
            <a:pPr lvl="1" marL="742950" indent="-285750">
              <a:spcBef>
                <a:spcPts val="0"/>
              </a:spcBef>
              <a:buChar char="•"/>
              <a:defRPr sz="1800">
                <a:latin typeface="Arial"/>
                <a:ea typeface="Arial"/>
                <a:cs typeface="Arial"/>
                <a:sym typeface="Arial"/>
              </a:defRPr>
            </a:pPr>
            <a:r>
              <a:t>Clip the processed image collection to the Kerala region.</a:t>
            </a:r>
            <a:endParaRPr sz="2800"/>
          </a:p>
          <a:p>
            <a:pPr lvl="1" marL="0" indent="457200">
              <a:spcBef>
                <a:spcPts val="0"/>
              </a:spcBef>
              <a:buSzTx/>
              <a:buNone/>
              <a:defRPr sz="1800">
                <a:latin typeface="Arial"/>
                <a:ea typeface="Arial"/>
                <a:cs typeface="Arial"/>
                <a:sym typeface="Arial"/>
              </a:defRPr>
            </a:pPr>
          </a:p>
          <a:p>
            <a:pPr marL="0" indent="0">
              <a:spcBef>
                <a:spcPts val="0"/>
              </a:spcBef>
              <a:buSzTx/>
              <a:buNone/>
              <a:defRPr b="1" sz="1800">
                <a:latin typeface="Arial"/>
                <a:ea typeface="Arial"/>
                <a:cs typeface="Arial"/>
                <a:sym typeface="Arial"/>
              </a:defRPr>
            </a:pPr>
            <a:r>
              <a:t>Step 7: Band Selection for Processed Data</a:t>
            </a:r>
            <a:r>
              <a:rPr b="0"/>
              <a:t>:</a:t>
            </a:r>
            <a:endParaRPr b="0"/>
          </a:p>
          <a:p>
            <a:pPr lvl="1" marL="742950" indent="-285750">
              <a:spcBef>
                <a:spcPts val="0"/>
              </a:spcBef>
              <a:buChar char="•"/>
              <a:defRPr sz="1800">
                <a:latin typeface="Arial"/>
                <a:ea typeface="Arial"/>
                <a:cs typeface="Arial"/>
                <a:sym typeface="Arial"/>
              </a:defRPr>
            </a:pPr>
            <a:r>
              <a:t>Select the same RGB bands (B4, B3, B2) for cloud-masked RGB visualization.</a:t>
            </a:r>
            <a:endParaRPr sz="2800"/>
          </a:p>
          <a:p>
            <a:pPr lvl="1" marL="742950" indent="-285750">
              <a:spcBef>
                <a:spcPts val="0"/>
              </a:spcBef>
              <a:buChar char="•"/>
              <a:defRPr sz="1800">
                <a:latin typeface="Arial"/>
                <a:ea typeface="Arial"/>
                <a:cs typeface="Arial"/>
                <a:sym typeface="Arial"/>
              </a:defRPr>
            </a:pPr>
            <a:r>
              <a:t>Add the processed RGB composite to the map.</a:t>
            </a:r>
            <a:endParaRPr sz="2800"/>
          </a:p>
          <a:p>
            <a:pPr marL="0" indent="0">
              <a:spcBef>
                <a:spcPts val="0"/>
              </a:spcBef>
              <a:buSzTx/>
              <a:buNone/>
              <a:defRPr sz="1800">
                <a:latin typeface="Arial"/>
                <a:ea typeface="Arial"/>
                <a:cs typeface="Arial"/>
                <a:sym typeface="Arial"/>
              </a:defRPr>
            </a:pPr>
          </a:p>
          <a:p>
            <a:pPr marL="0" indent="0">
              <a:spcBef>
                <a:spcPts val="0"/>
              </a:spcBef>
              <a:buSzTx/>
              <a:buNone/>
              <a:defRPr b="1" sz="1800">
                <a:latin typeface="Arial"/>
                <a:ea typeface="Arial"/>
                <a:cs typeface="Arial"/>
                <a:sym typeface="Arial"/>
              </a:defRPr>
            </a:pPr>
            <a:r>
              <a:t>Step 8: False Color Composite</a:t>
            </a:r>
            <a:r>
              <a:rPr b="0"/>
              <a:t>:</a:t>
            </a:r>
            <a:endParaRPr b="0"/>
          </a:p>
          <a:p>
            <a:pPr lvl="1" marL="742950" indent="-285750">
              <a:spcBef>
                <a:spcPts val="0"/>
              </a:spcBef>
              <a:buChar char="•"/>
              <a:defRPr sz="1800">
                <a:latin typeface="Arial"/>
                <a:ea typeface="Arial"/>
                <a:cs typeface="Arial"/>
                <a:sym typeface="Arial"/>
              </a:defRPr>
            </a:pPr>
            <a:r>
              <a:t>Select the Near-Infrared (B8), Red (B4), and Green (B3) bands to create a false color composite for better vegetation and land-use differentiation.</a:t>
            </a:r>
            <a:endParaRPr sz="2800"/>
          </a:p>
          <a:p>
            <a:pPr lvl="1" marL="742950" indent="-285750">
              <a:spcBef>
                <a:spcPts val="0"/>
              </a:spcBef>
              <a:buChar char="•"/>
              <a:defRPr sz="1800">
                <a:latin typeface="Arial"/>
                <a:ea typeface="Arial"/>
                <a:cs typeface="Arial"/>
                <a:sym typeface="Arial"/>
              </a:defRPr>
            </a:pPr>
            <a:r>
              <a:t>Add the false color composite to the map for improved visualization.</a:t>
            </a:r>
            <a:endParaRPr sz="2800"/>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Footer Placeholder 3"/>
          <p:cNvSpPr txBox="1"/>
          <p:nvPr/>
        </p:nvSpPr>
        <p:spPr>
          <a:xfrm>
            <a:off x="3169919" y="6414760"/>
            <a:ext cx="2804162"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Dept of IST,CEG ,Anna University</a:t>
            </a:r>
          </a:p>
        </p:txBody>
      </p:sp>
      <p:sp>
        <p:nvSpPr>
          <p:cNvPr id="213" name="Title 1"/>
          <p:cNvSpPr txBox="1"/>
          <p:nvPr>
            <p:ph type="title"/>
          </p:nvPr>
        </p:nvSpPr>
        <p:spPr>
          <a:xfrm>
            <a:off x="334186" y="202880"/>
            <a:ext cx="8229601" cy="517683"/>
          </a:xfrm>
          <a:prstGeom prst="rect">
            <a:avLst/>
          </a:prstGeom>
        </p:spPr>
        <p:txBody>
          <a:bodyPr/>
          <a:lstStyle/>
          <a:p>
            <a:pPr defTabSz="365760">
              <a:defRPr sz="1160"/>
            </a:pPr>
            <a:br/>
            <a:r>
              <a:t>Differentiation</a:t>
            </a:r>
            <a:br/>
          </a:p>
        </p:txBody>
      </p:sp>
      <p:sp>
        <p:nvSpPr>
          <p:cNvPr id="214" name="Slide Number Placeholder 4"/>
          <p:cNvSpPr txBox="1"/>
          <p:nvPr>
            <p:ph type="sldNum" sz="quarter" idx="4294967295"/>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5" name="Rectangle 5"/>
          <p:cNvSpPr/>
          <p:nvPr/>
        </p:nvSpPr>
        <p:spPr>
          <a:xfrm>
            <a:off x="343656" y="202697"/>
            <a:ext cx="8628672" cy="6468641"/>
          </a:xfrm>
          <a:prstGeom prst="rect">
            <a:avLst/>
          </a:prstGeom>
          <a:ln w="25400">
            <a:solidFill>
              <a:srgbClr val="213650"/>
            </a:solidFill>
          </a:ln>
        </p:spPr>
        <p:txBody>
          <a:bodyPr lIns="45719" rIns="45719" anchor="ctr"/>
          <a:lstStyle/>
          <a:p>
            <a:pPr algn="ctr">
              <a:defRPr>
                <a:solidFill>
                  <a:srgbClr val="FFFFFF"/>
                </a:solidFill>
              </a:defRPr>
            </a:pPr>
          </a:p>
        </p:txBody>
      </p:sp>
      <p:sp>
        <p:nvSpPr>
          <p:cNvPr id="216" name="Rectangle 1"/>
          <p:cNvSpPr txBox="1"/>
          <p:nvPr>
            <p:ph type="body" sz="quarter" idx="1"/>
          </p:nvPr>
        </p:nvSpPr>
        <p:spPr>
          <a:xfrm>
            <a:off x="395692" y="630039"/>
            <a:ext cx="8106589" cy="923331"/>
          </a:xfrm>
          <a:prstGeom prst="rect">
            <a:avLst/>
          </a:prstGeom>
        </p:spPr>
        <p:txBody>
          <a:bodyPr anchor="ctr"/>
          <a:lstStyle/>
          <a:p>
            <a:pPr marL="0" indent="0">
              <a:spcBef>
                <a:spcPts val="0"/>
              </a:spcBef>
              <a:buSzTx/>
              <a:buNone/>
              <a:defRPr sz="1800">
                <a:latin typeface="Arial"/>
                <a:ea typeface="Arial"/>
                <a:cs typeface="Arial"/>
                <a:sym typeface="Arial"/>
              </a:defRPr>
            </a:pPr>
            <a:r>
              <a:t>Before Processing:</a:t>
            </a:r>
          </a:p>
          <a:p>
            <a:pPr marL="0" indent="0">
              <a:spcBef>
                <a:spcPts val="0"/>
              </a:spcBef>
              <a:buSzTx/>
              <a:buNone/>
              <a:defRPr sz="1800">
                <a:latin typeface="Arial"/>
                <a:ea typeface="Arial"/>
                <a:cs typeface="Arial"/>
                <a:sym typeface="Arial"/>
              </a:defRPr>
            </a:pPr>
          </a:p>
        </p:txBody>
      </p:sp>
      <p:pic>
        <p:nvPicPr>
          <p:cNvPr id="217" name="Picture 6" descr="Picture 6"/>
          <p:cNvPicPr>
            <a:picLocks noChangeAspect="1"/>
          </p:cNvPicPr>
          <p:nvPr/>
        </p:nvPicPr>
        <p:blipFill>
          <a:blip r:embed="rId2">
            <a:extLst/>
          </a:blip>
          <a:stretch>
            <a:fillRect/>
          </a:stretch>
        </p:blipFill>
        <p:spPr>
          <a:xfrm>
            <a:off x="1870873" y="1105015"/>
            <a:ext cx="4171596" cy="2407544"/>
          </a:xfrm>
          <a:prstGeom prst="rect">
            <a:avLst/>
          </a:prstGeom>
          <a:ln w="12700">
            <a:miter lim="400000"/>
          </a:ln>
        </p:spPr>
      </p:pic>
      <p:sp>
        <p:nvSpPr>
          <p:cNvPr id="218" name="Rectangle 1"/>
          <p:cNvSpPr txBox="1"/>
          <p:nvPr/>
        </p:nvSpPr>
        <p:spPr>
          <a:xfrm>
            <a:off x="441412" y="3734698"/>
            <a:ext cx="8015149" cy="11507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a:latin typeface="Arial"/>
                <a:ea typeface="Arial"/>
                <a:cs typeface="Arial"/>
                <a:sym typeface="Arial"/>
              </a:defRPr>
            </a:pPr>
            <a:r>
              <a:t>After Cloud Masking:</a:t>
            </a:r>
            <a:endParaRPr sz="3200"/>
          </a:p>
          <a:p>
            <a:pPr>
              <a:defRPr>
                <a:latin typeface="Arial"/>
                <a:ea typeface="Arial"/>
                <a:cs typeface="Arial"/>
                <a:sym typeface="Arial"/>
              </a:defRPr>
            </a:pPr>
          </a:p>
          <a:p>
            <a:pPr>
              <a:defRPr>
                <a:latin typeface="Arial"/>
                <a:ea typeface="Arial"/>
                <a:cs typeface="Arial"/>
                <a:sym typeface="Arial"/>
              </a:defRPr>
            </a:pPr>
          </a:p>
        </p:txBody>
      </p:sp>
      <p:pic>
        <p:nvPicPr>
          <p:cNvPr id="219" name="Picture 12" descr="Picture 12"/>
          <p:cNvPicPr>
            <a:picLocks noChangeAspect="1"/>
          </p:cNvPicPr>
          <p:nvPr/>
        </p:nvPicPr>
        <p:blipFill>
          <a:blip r:embed="rId3">
            <a:extLst/>
          </a:blip>
          <a:stretch>
            <a:fillRect/>
          </a:stretch>
        </p:blipFill>
        <p:spPr>
          <a:xfrm>
            <a:off x="1870873" y="4094369"/>
            <a:ext cx="4171596" cy="229152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Footer Placeholder 3"/>
          <p:cNvSpPr txBox="1"/>
          <p:nvPr/>
        </p:nvSpPr>
        <p:spPr>
          <a:xfrm>
            <a:off x="3169919" y="6414760"/>
            <a:ext cx="2804162"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Dept of IST,CEG ,Anna University</a:t>
            </a:r>
          </a:p>
        </p:txBody>
      </p:sp>
      <p:sp>
        <p:nvSpPr>
          <p:cNvPr id="222" name="Title 1"/>
          <p:cNvSpPr txBox="1"/>
          <p:nvPr>
            <p:ph type="title"/>
          </p:nvPr>
        </p:nvSpPr>
        <p:spPr>
          <a:xfrm>
            <a:off x="334186" y="202880"/>
            <a:ext cx="8229601" cy="517683"/>
          </a:xfrm>
          <a:prstGeom prst="rect">
            <a:avLst/>
          </a:prstGeom>
        </p:spPr>
        <p:txBody>
          <a:bodyPr/>
          <a:lstStyle/>
          <a:p>
            <a:pPr defTabSz="365760">
              <a:defRPr sz="1160"/>
            </a:pPr>
            <a:br/>
            <a:r>
              <a:t>Differentiation</a:t>
            </a:r>
            <a:br/>
          </a:p>
        </p:txBody>
      </p:sp>
      <p:sp>
        <p:nvSpPr>
          <p:cNvPr id="223" name="Slide Number Placeholder 4"/>
          <p:cNvSpPr txBox="1"/>
          <p:nvPr>
            <p:ph type="sldNum" sz="quarter" idx="4294967295"/>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4" name="Rectangle 5"/>
          <p:cNvSpPr/>
          <p:nvPr/>
        </p:nvSpPr>
        <p:spPr>
          <a:xfrm>
            <a:off x="343656" y="202697"/>
            <a:ext cx="8628672" cy="6468641"/>
          </a:xfrm>
          <a:prstGeom prst="rect">
            <a:avLst/>
          </a:prstGeom>
          <a:ln w="25400">
            <a:solidFill>
              <a:srgbClr val="213650"/>
            </a:solidFill>
          </a:ln>
        </p:spPr>
        <p:txBody>
          <a:bodyPr lIns="45719" rIns="45719" anchor="ctr"/>
          <a:lstStyle/>
          <a:p>
            <a:pPr algn="ctr">
              <a:defRPr>
                <a:solidFill>
                  <a:srgbClr val="FFFFFF"/>
                </a:solidFill>
              </a:defRPr>
            </a:pPr>
          </a:p>
        </p:txBody>
      </p:sp>
      <p:sp>
        <p:nvSpPr>
          <p:cNvPr id="225" name="Rectangle 1"/>
          <p:cNvSpPr txBox="1"/>
          <p:nvPr>
            <p:ph type="body" sz="quarter" idx="1"/>
          </p:nvPr>
        </p:nvSpPr>
        <p:spPr>
          <a:xfrm>
            <a:off x="395692" y="630039"/>
            <a:ext cx="8106589" cy="923331"/>
          </a:xfrm>
          <a:prstGeom prst="rect">
            <a:avLst/>
          </a:prstGeom>
        </p:spPr>
        <p:txBody>
          <a:bodyPr anchor="ctr"/>
          <a:lstStyle/>
          <a:p>
            <a:pPr marL="0" indent="0">
              <a:spcBef>
                <a:spcPts val="0"/>
              </a:spcBef>
              <a:buSzTx/>
              <a:buNone/>
              <a:defRPr sz="1800">
                <a:latin typeface="Arial"/>
                <a:ea typeface="Arial"/>
                <a:cs typeface="Arial"/>
                <a:sym typeface="Arial"/>
              </a:defRPr>
            </a:pPr>
            <a:r>
              <a:t>After Band Selection:</a:t>
            </a:r>
          </a:p>
          <a:p>
            <a:pPr marL="0" indent="0">
              <a:spcBef>
                <a:spcPts val="0"/>
              </a:spcBef>
              <a:buSzTx/>
              <a:buNone/>
              <a:defRPr sz="1800">
                <a:latin typeface="Arial"/>
                <a:ea typeface="Arial"/>
                <a:cs typeface="Arial"/>
                <a:sym typeface="Arial"/>
              </a:defRPr>
            </a:pPr>
          </a:p>
        </p:txBody>
      </p:sp>
      <p:sp>
        <p:nvSpPr>
          <p:cNvPr id="226" name="Rectangle 1"/>
          <p:cNvSpPr txBox="1"/>
          <p:nvPr/>
        </p:nvSpPr>
        <p:spPr>
          <a:xfrm>
            <a:off x="389375" y="3649857"/>
            <a:ext cx="8015149" cy="11507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a:latin typeface="Arial"/>
                <a:ea typeface="Arial"/>
                <a:cs typeface="Arial"/>
                <a:sym typeface="Arial"/>
              </a:defRPr>
            </a:pPr>
            <a:r>
              <a:t>After Boundary Filtering and Visualization:</a:t>
            </a:r>
            <a:endParaRPr sz="3200"/>
          </a:p>
          <a:p>
            <a:pPr>
              <a:defRPr>
                <a:latin typeface="Arial"/>
                <a:ea typeface="Arial"/>
                <a:cs typeface="Arial"/>
                <a:sym typeface="Arial"/>
              </a:defRPr>
            </a:pPr>
          </a:p>
          <a:p>
            <a:pPr>
              <a:defRPr>
                <a:latin typeface="Arial"/>
                <a:ea typeface="Arial"/>
                <a:cs typeface="Arial"/>
                <a:sym typeface="Arial"/>
              </a:defRPr>
            </a:pPr>
          </a:p>
        </p:txBody>
      </p:sp>
      <p:pic>
        <p:nvPicPr>
          <p:cNvPr id="227" name="Picture 7" descr="Picture 7"/>
          <p:cNvPicPr>
            <a:picLocks noChangeAspect="1"/>
          </p:cNvPicPr>
          <p:nvPr/>
        </p:nvPicPr>
        <p:blipFill>
          <a:blip r:embed="rId2">
            <a:extLst/>
          </a:blip>
          <a:stretch>
            <a:fillRect/>
          </a:stretch>
        </p:blipFill>
        <p:spPr>
          <a:xfrm>
            <a:off x="1870873" y="1191797"/>
            <a:ext cx="4269611" cy="2198792"/>
          </a:xfrm>
          <a:prstGeom prst="rect">
            <a:avLst/>
          </a:prstGeom>
          <a:ln w="12700">
            <a:miter lim="400000"/>
          </a:ln>
        </p:spPr>
      </p:pic>
      <p:pic>
        <p:nvPicPr>
          <p:cNvPr id="228" name="Picture 11" descr="Picture 11"/>
          <p:cNvPicPr>
            <a:picLocks noChangeAspect="1"/>
          </p:cNvPicPr>
          <p:nvPr/>
        </p:nvPicPr>
        <p:blipFill>
          <a:blip r:embed="rId3">
            <a:extLst/>
          </a:blip>
          <a:stretch>
            <a:fillRect/>
          </a:stretch>
        </p:blipFill>
        <p:spPr>
          <a:xfrm>
            <a:off x="1874509" y="4119329"/>
            <a:ext cx="4265975" cy="2237022"/>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Footer Placeholder 3"/>
          <p:cNvSpPr txBox="1"/>
          <p:nvPr/>
        </p:nvSpPr>
        <p:spPr>
          <a:xfrm>
            <a:off x="3169919" y="6414760"/>
            <a:ext cx="2804162"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Dept of IST,CEG ,Anna University</a:t>
            </a:r>
          </a:p>
        </p:txBody>
      </p:sp>
      <p:sp>
        <p:nvSpPr>
          <p:cNvPr id="231" name="Title 1"/>
          <p:cNvSpPr txBox="1"/>
          <p:nvPr>
            <p:ph type="title"/>
          </p:nvPr>
        </p:nvSpPr>
        <p:spPr>
          <a:xfrm>
            <a:off x="334186" y="202880"/>
            <a:ext cx="8229601" cy="517683"/>
          </a:xfrm>
          <a:prstGeom prst="rect">
            <a:avLst/>
          </a:prstGeom>
        </p:spPr>
        <p:txBody>
          <a:bodyPr/>
          <a:lstStyle/>
          <a:p>
            <a:pPr defTabSz="365760">
              <a:defRPr sz="1160"/>
            </a:pPr>
            <a:br/>
            <a:br/>
            <a:r>
              <a:rPr sz="1280"/>
              <a:t>Normalized Difference Vegetation Index(NDVI)</a:t>
            </a:r>
            <a:br>
              <a:rPr sz="1280"/>
            </a:br>
            <a:br>
              <a:rPr sz="1280"/>
            </a:br>
          </a:p>
        </p:txBody>
      </p:sp>
      <p:sp>
        <p:nvSpPr>
          <p:cNvPr id="232" name="Slide Number Placeholder 4"/>
          <p:cNvSpPr txBox="1"/>
          <p:nvPr>
            <p:ph type="sldNum" sz="quarter" idx="4294967295"/>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3" name="Rectangle 5"/>
          <p:cNvSpPr/>
          <p:nvPr/>
        </p:nvSpPr>
        <p:spPr>
          <a:xfrm>
            <a:off x="343656" y="202697"/>
            <a:ext cx="8628672" cy="6468641"/>
          </a:xfrm>
          <a:prstGeom prst="rect">
            <a:avLst/>
          </a:prstGeom>
          <a:ln w="25400">
            <a:solidFill>
              <a:srgbClr val="213650"/>
            </a:solidFill>
          </a:ln>
        </p:spPr>
        <p:txBody>
          <a:bodyPr lIns="45719" rIns="45719" anchor="ctr"/>
          <a:lstStyle/>
          <a:p>
            <a:pPr algn="ctr">
              <a:defRPr>
                <a:solidFill>
                  <a:srgbClr val="FFFFFF"/>
                </a:solidFill>
              </a:defRPr>
            </a:pPr>
          </a:p>
        </p:txBody>
      </p:sp>
      <p:sp>
        <p:nvSpPr>
          <p:cNvPr id="234" name="Rectangle 1"/>
          <p:cNvSpPr txBox="1"/>
          <p:nvPr>
            <p:ph type="body" idx="1"/>
          </p:nvPr>
        </p:nvSpPr>
        <p:spPr>
          <a:xfrm>
            <a:off x="457199" y="1160815"/>
            <a:ext cx="8106589" cy="3896451"/>
          </a:xfrm>
          <a:prstGeom prst="rect">
            <a:avLst/>
          </a:prstGeom>
        </p:spPr>
        <p:txBody>
          <a:bodyPr anchor="ctr"/>
          <a:lstStyle/>
          <a:p>
            <a:pPr marL="0" indent="0" defTabSz="905255">
              <a:spcBef>
                <a:spcPts val="400"/>
              </a:spcBef>
              <a:buSzTx/>
              <a:buNone/>
              <a:defRPr b="1" sz="1782"/>
            </a:pPr>
            <a:r>
              <a:t>NDVI</a:t>
            </a:r>
            <a:r>
              <a:rPr b="0"/>
              <a:t> is a widely used remote sensing index that measures vegetation health by comparing the difference between near-infrared (NIR) and red light reflectance captured by satellites. Vegetation reflects more NIR light and absorbs red light, so NDVI helps assess plant biomass and health.</a:t>
            </a:r>
            <a:endParaRPr b="0"/>
          </a:p>
          <a:p>
            <a:pPr marL="0" indent="0" defTabSz="905255">
              <a:spcBef>
                <a:spcPts val="400"/>
              </a:spcBef>
              <a:buSzTx/>
              <a:buNone/>
              <a:defRPr b="1" sz="1782"/>
            </a:pPr>
            <a:r>
              <a:t>Inputs:</a:t>
            </a:r>
          </a:p>
          <a:p>
            <a:pPr marL="0" indent="0" defTabSz="905255">
              <a:buSzTx/>
              <a:buNone/>
              <a:defRPr b="1" sz="1089"/>
            </a:pPr>
          </a:p>
          <a:p>
            <a:pPr lvl="1" marL="735520" indent="-282892" defTabSz="905255">
              <a:spcBef>
                <a:spcPts val="400"/>
              </a:spcBef>
              <a:buChar char="•"/>
              <a:defRPr b="1" sz="1782"/>
            </a:pPr>
            <a:r>
              <a:t>Near-Infrared Band (B8)</a:t>
            </a:r>
            <a:r>
              <a:rPr b="0"/>
              <a:t>: Captures reflectance of NIR light, which is strongly reflected by healthy vegetation.</a:t>
            </a:r>
            <a:endParaRPr sz="2772"/>
          </a:p>
          <a:p>
            <a:pPr lvl="1" marL="735520" indent="-282892" defTabSz="905255">
              <a:spcBef>
                <a:spcPts val="400"/>
              </a:spcBef>
              <a:buChar char="•"/>
              <a:defRPr b="1" sz="1782"/>
            </a:pPr>
            <a:r>
              <a:t>Red Band (B4)</a:t>
            </a:r>
            <a:r>
              <a:rPr b="0"/>
              <a:t>: Captures reflectance of red light, which is absorbed by vegetation.</a:t>
            </a:r>
            <a:endParaRPr sz="2772"/>
          </a:p>
          <a:p>
            <a:pPr marL="0" indent="0" defTabSz="905255">
              <a:spcBef>
                <a:spcPts val="400"/>
              </a:spcBef>
              <a:buSzTx/>
              <a:buNone/>
              <a:defRPr b="1" sz="1782"/>
            </a:pPr>
            <a:r>
              <a:t>  </a:t>
            </a:r>
          </a:p>
          <a:p>
            <a:pPr marL="0" indent="0" defTabSz="905255">
              <a:spcBef>
                <a:spcPts val="400"/>
              </a:spcBef>
              <a:buSzTx/>
              <a:buNone/>
              <a:defRPr b="1" sz="1782"/>
            </a:pPr>
            <a:r>
              <a:t>Steps:</a:t>
            </a:r>
          </a:p>
        </p:txBody>
      </p:sp>
      <p:sp>
        <p:nvSpPr>
          <p:cNvPr id="235" name="TextBox 6"/>
          <p:cNvSpPr txBox="1"/>
          <p:nvPr/>
        </p:nvSpPr>
        <p:spPr>
          <a:xfrm>
            <a:off x="986043" y="4793085"/>
            <a:ext cx="7171914" cy="1272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Font typeface="Arial"/>
              <a:buChar char="•"/>
              <a:defRPr>
                <a:latin typeface="Arial"/>
                <a:ea typeface="Arial"/>
                <a:cs typeface="Arial"/>
                <a:sym typeface="Arial"/>
              </a:defRPr>
            </a:pPr>
            <a:r>
              <a:t>Select the Near-Infrared (</a:t>
            </a:r>
            <a:r>
              <a:rPr>
                <a:latin typeface="Arial Unicode MS"/>
                <a:ea typeface="Arial Unicode MS"/>
                <a:cs typeface="Arial Unicode MS"/>
                <a:sym typeface="Arial Unicode MS"/>
              </a:rPr>
              <a:t>B8</a:t>
            </a:r>
            <a:r>
              <a:rPr>
                <a:latin typeface="+mj-lt"/>
                <a:ea typeface="+mj-ea"/>
                <a:cs typeface="+mj-cs"/>
                <a:sym typeface="Calibri"/>
              </a:rPr>
              <a:t>) and Red (</a:t>
            </a:r>
            <a:r>
              <a:rPr>
                <a:latin typeface="Arial Unicode MS"/>
                <a:ea typeface="Arial Unicode MS"/>
                <a:cs typeface="Arial Unicode MS"/>
                <a:sym typeface="Arial Unicode MS"/>
              </a:rPr>
              <a:t>B4</a:t>
            </a:r>
            <a:r>
              <a:rPr>
                <a:latin typeface="+mj-lt"/>
                <a:ea typeface="+mj-ea"/>
                <a:cs typeface="+mj-cs"/>
                <a:sym typeface="Calibri"/>
              </a:rPr>
              <a:t>) bands from the Sentinel-2 image collection.</a:t>
            </a:r>
            <a:endParaRPr>
              <a:latin typeface="+mj-lt"/>
              <a:ea typeface="+mj-ea"/>
              <a:cs typeface="+mj-cs"/>
              <a:sym typeface="Calibri"/>
            </a:endParaRPr>
          </a:p>
          <a:p>
            <a:pPr marL="285750" indent="-285750">
              <a:buSzPct val="100000"/>
              <a:buFont typeface="Arial"/>
              <a:buChar char="•"/>
            </a:pPr>
            <a:r>
              <a:t>Apply the </a:t>
            </a:r>
            <a:r>
              <a:rPr b="1"/>
              <a:t>normalizedDifference</a:t>
            </a:r>
            <a:r>
              <a:t> function using the selected bands to compute the NDVI.</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Footer Placeholder 3"/>
          <p:cNvSpPr txBox="1"/>
          <p:nvPr/>
        </p:nvSpPr>
        <p:spPr>
          <a:xfrm>
            <a:off x="3169919" y="6414760"/>
            <a:ext cx="2804162"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Dept of IST,CEG ,Anna University</a:t>
            </a:r>
          </a:p>
        </p:txBody>
      </p:sp>
      <p:sp>
        <p:nvSpPr>
          <p:cNvPr id="238" name="Title 1"/>
          <p:cNvSpPr txBox="1"/>
          <p:nvPr>
            <p:ph type="title"/>
          </p:nvPr>
        </p:nvSpPr>
        <p:spPr>
          <a:xfrm>
            <a:off x="334186" y="202880"/>
            <a:ext cx="8229601" cy="517683"/>
          </a:xfrm>
          <a:prstGeom prst="rect">
            <a:avLst/>
          </a:prstGeom>
        </p:spPr>
        <p:txBody>
          <a:bodyPr/>
          <a:lstStyle/>
          <a:p>
            <a:pPr defTabSz="411479">
              <a:defRPr sz="1304"/>
            </a:pPr>
            <a:br/>
            <a:r>
              <a:rPr sz="855"/>
              <a:t>Normalized Difference Vegetation Index(NDVI)</a:t>
            </a:r>
            <a:br>
              <a:rPr sz="855"/>
            </a:br>
          </a:p>
        </p:txBody>
      </p:sp>
      <p:sp>
        <p:nvSpPr>
          <p:cNvPr id="239" name="Slide Number Placeholder 4"/>
          <p:cNvSpPr txBox="1"/>
          <p:nvPr>
            <p:ph type="sldNum" sz="quarter" idx="4294967295"/>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0" name="Rectangle 5"/>
          <p:cNvSpPr/>
          <p:nvPr/>
        </p:nvSpPr>
        <p:spPr>
          <a:xfrm>
            <a:off x="343656" y="202697"/>
            <a:ext cx="8628672" cy="6468641"/>
          </a:xfrm>
          <a:prstGeom prst="rect">
            <a:avLst/>
          </a:prstGeom>
          <a:ln w="25400">
            <a:solidFill>
              <a:srgbClr val="213650"/>
            </a:solidFill>
          </a:ln>
        </p:spPr>
        <p:txBody>
          <a:bodyPr lIns="45719" rIns="45719" anchor="ctr"/>
          <a:lstStyle/>
          <a:p>
            <a:pPr algn="ctr">
              <a:defRPr>
                <a:solidFill>
                  <a:srgbClr val="FFFFFF"/>
                </a:solidFill>
              </a:defRPr>
            </a:pPr>
          </a:p>
        </p:txBody>
      </p:sp>
      <p:sp>
        <p:nvSpPr>
          <p:cNvPr id="241" name="Rectangle 1"/>
          <p:cNvSpPr txBox="1"/>
          <p:nvPr>
            <p:ph type="body" sz="half" idx="1"/>
          </p:nvPr>
        </p:nvSpPr>
        <p:spPr>
          <a:xfrm>
            <a:off x="395692" y="1033951"/>
            <a:ext cx="8106589" cy="2585324"/>
          </a:xfrm>
          <a:prstGeom prst="rect">
            <a:avLst/>
          </a:prstGeom>
        </p:spPr>
        <p:txBody>
          <a:bodyPr anchor="ctr"/>
          <a:lstStyle/>
          <a:p>
            <a:pPr marL="0" indent="0" defTabSz="905255">
              <a:spcBef>
                <a:spcPts val="400"/>
              </a:spcBef>
              <a:buSzTx/>
              <a:buNone/>
              <a:defRPr b="1" sz="1782"/>
            </a:pPr>
            <a:r>
              <a:t>Output:</a:t>
            </a:r>
          </a:p>
          <a:p>
            <a:pPr marL="0" indent="0" defTabSz="905255">
              <a:spcBef>
                <a:spcPts val="400"/>
              </a:spcBef>
              <a:buSzTx/>
              <a:buNone/>
              <a:defRPr b="1" sz="1782"/>
            </a:pPr>
            <a:r>
              <a:t>NDVI Value Range</a:t>
            </a:r>
            <a:r>
              <a:rPr b="0"/>
              <a:t>:</a:t>
            </a:r>
            <a:endParaRPr b="0"/>
          </a:p>
          <a:p>
            <a:pPr lvl="1" marL="735520" indent="-282892" defTabSz="905255">
              <a:spcBef>
                <a:spcPts val="400"/>
              </a:spcBef>
              <a:buChar char="•"/>
              <a:defRPr sz="1782"/>
            </a:pPr>
            <a:r>
              <a:t>The resulting NDVI values range from </a:t>
            </a:r>
            <a:r>
              <a:rPr b="1"/>
              <a:t>-1 to 1</a:t>
            </a:r>
            <a:r>
              <a:t>:</a:t>
            </a:r>
            <a:endParaRPr sz="2772"/>
          </a:p>
          <a:p>
            <a:pPr lvl="2" marL="1131569" indent="-226313" defTabSz="905255">
              <a:spcBef>
                <a:spcPts val="400"/>
              </a:spcBef>
              <a:defRPr b="1" sz="1782"/>
            </a:pPr>
            <a:r>
              <a:t>Negative values</a:t>
            </a:r>
            <a:r>
              <a:rPr b="0"/>
              <a:t>: Indicate non-vegetated surfaces, like water, built-up areas, or clouds.</a:t>
            </a:r>
            <a:endParaRPr sz="2376"/>
          </a:p>
          <a:p>
            <a:pPr lvl="2" marL="1131569" indent="-226313" defTabSz="905255">
              <a:spcBef>
                <a:spcPts val="400"/>
              </a:spcBef>
              <a:defRPr b="1" sz="1782"/>
            </a:pPr>
            <a:r>
              <a:t>Near 0 values</a:t>
            </a:r>
            <a:r>
              <a:rPr b="0"/>
              <a:t>: Indicate bare soil or sparsely vegetated areas.</a:t>
            </a:r>
            <a:endParaRPr sz="2376"/>
          </a:p>
          <a:p>
            <a:pPr lvl="2" marL="1131569" indent="-226313" defTabSz="905255">
              <a:spcBef>
                <a:spcPts val="400"/>
              </a:spcBef>
              <a:defRPr b="1" sz="1782"/>
            </a:pPr>
            <a:r>
              <a:t>Positive values (closer to 1)</a:t>
            </a:r>
            <a:r>
              <a:rPr b="0"/>
              <a:t>: Indicate healthy, dense vegetation.</a:t>
            </a:r>
            <a:endParaRPr sz="2376"/>
          </a:p>
        </p:txBody>
      </p:sp>
      <p:pic>
        <p:nvPicPr>
          <p:cNvPr id="242" name="Picture 6" descr="Picture 6"/>
          <p:cNvPicPr>
            <a:picLocks noChangeAspect="1"/>
          </p:cNvPicPr>
          <p:nvPr/>
        </p:nvPicPr>
        <p:blipFill>
          <a:blip r:embed="rId2">
            <a:extLst/>
          </a:blip>
          <a:stretch>
            <a:fillRect/>
          </a:stretch>
        </p:blipFill>
        <p:spPr>
          <a:xfrm>
            <a:off x="1297530" y="3772694"/>
            <a:ext cx="6058747" cy="1381319"/>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Footer Placeholder 3"/>
          <p:cNvSpPr txBox="1"/>
          <p:nvPr/>
        </p:nvSpPr>
        <p:spPr>
          <a:xfrm>
            <a:off x="3169919" y="6414760"/>
            <a:ext cx="2804162"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Dept of IST,CEG ,Anna University</a:t>
            </a:r>
          </a:p>
        </p:txBody>
      </p:sp>
      <p:sp>
        <p:nvSpPr>
          <p:cNvPr id="245" name="Title 1"/>
          <p:cNvSpPr txBox="1"/>
          <p:nvPr>
            <p:ph type="title"/>
          </p:nvPr>
        </p:nvSpPr>
        <p:spPr>
          <a:xfrm>
            <a:off x="334186" y="202880"/>
            <a:ext cx="8229601" cy="517683"/>
          </a:xfrm>
          <a:prstGeom prst="rect">
            <a:avLst/>
          </a:prstGeom>
        </p:spPr>
        <p:txBody>
          <a:bodyPr/>
          <a:lstStyle/>
          <a:p>
            <a:pPr defTabSz="365760">
              <a:defRPr sz="1160"/>
            </a:pPr>
            <a:br/>
            <a:r>
              <a:t>Data Preprocessing Architecture</a:t>
            </a:r>
            <a:br/>
          </a:p>
        </p:txBody>
      </p:sp>
      <p:sp>
        <p:nvSpPr>
          <p:cNvPr id="246" name="Slide Number Placeholder 4"/>
          <p:cNvSpPr txBox="1"/>
          <p:nvPr>
            <p:ph type="sldNum" sz="quarter" idx="4294967295"/>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7" name="Rectangle 5"/>
          <p:cNvSpPr/>
          <p:nvPr/>
        </p:nvSpPr>
        <p:spPr>
          <a:xfrm>
            <a:off x="343656" y="202697"/>
            <a:ext cx="8628672" cy="6468641"/>
          </a:xfrm>
          <a:prstGeom prst="rect">
            <a:avLst/>
          </a:prstGeom>
          <a:ln w="25400">
            <a:solidFill>
              <a:srgbClr val="213650"/>
            </a:solidFill>
          </a:ln>
        </p:spPr>
        <p:txBody>
          <a:bodyPr lIns="45719" rIns="45719" anchor="ctr"/>
          <a:lstStyle/>
          <a:p>
            <a:pPr algn="ctr">
              <a:defRPr>
                <a:solidFill>
                  <a:srgbClr val="FFFFFF"/>
                </a:solidFill>
              </a:defRPr>
            </a:pPr>
          </a:p>
        </p:txBody>
      </p:sp>
      <p:pic>
        <p:nvPicPr>
          <p:cNvPr id="248" name="Picture 8" descr="Picture 8"/>
          <p:cNvPicPr>
            <a:picLocks noChangeAspect="1"/>
          </p:cNvPicPr>
          <p:nvPr/>
        </p:nvPicPr>
        <p:blipFill>
          <a:blip r:embed="rId2">
            <a:extLst/>
          </a:blip>
          <a:stretch>
            <a:fillRect/>
          </a:stretch>
        </p:blipFill>
        <p:spPr>
          <a:xfrm>
            <a:off x="619759" y="822960"/>
            <a:ext cx="6452520" cy="5553710"/>
          </a:xfrm>
          <a:prstGeom prst="rect">
            <a:avLst/>
          </a:prstGeom>
          <a:ln w="12700">
            <a:miter lim="400000"/>
          </a:ln>
        </p:spPr>
      </p:pic>
      <p:sp>
        <p:nvSpPr>
          <p:cNvPr id="249" name="Straight Connector 12"/>
          <p:cNvSpPr/>
          <p:nvPr/>
        </p:nvSpPr>
        <p:spPr>
          <a:xfrm>
            <a:off x="1270000" y="5344159"/>
            <a:ext cx="0" cy="121921"/>
          </a:xfrm>
          <a:prstGeom prst="line">
            <a:avLst/>
          </a:prstGeom>
          <a:ln>
            <a:solidFill>
              <a:srgbClr val="FFFFFF"/>
            </a:solidFill>
          </a:ln>
        </p:spPr>
        <p:txBody>
          <a:bodyPr lIns="45719" rIns="45719"/>
          <a:lstStyle/>
          <a:p>
            <a:pPr/>
          </a:p>
        </p:txBody>
      </p:sp>
      <p:sp>
        <p:nvSpPr>
          <p:cNvPr id="250" name="Arrow: Bent-Up 14"/>
          <p:cNvSpPr/>
          <p:nvPr/>
        </p:nvSpPr>
        <p:spPr>
          <a:xfrm>
            <a:off x="6820065" y="4025101"/>
            <a:ext cx="772153" cy="1534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882"/>
                </a:moveTo>
                <a:lnTo>
                  <a:pt x="13500" y="18882"/>
                </a:lnTo>
                <a:lnTo>
                  <a:pt x="13500" y="2718"/>
                </a:lnTo>
                <a:lnTo>
                  <a:pt x="10800" y="2718"/>
                </a:lnTo>
                <a:lnTo>
                  <a:pt x="16200" y="0"/>
                </a:lnTo>
                <a:lnTo>
                  <a:pt x="21600" y="2718"/>
                </a:lnTo>
                <a:lnTo>
                  <a:pt x="18900" y="2718"/>
                </a:lnTo>
                <a:lnTo>
                  <a:pt x="18900" y="21600"/>
                </a:lnTo>
                <a:lnTo>
                  <a:pt x="0" y="21600"/>
                </a:lnTo>
                <a:close/>
              </a:path>
            </a:pathLst>
          </a:custGeom>
          <a:solidFill>
            <a:srgbClr val="000000"/>
          </a:solidFill>
          <a:ln w="25400">
            <a:solidFill>
              <a:srgbClr val="213650"/>
            </a:solidFill>
          </a:ln>
        </p:spPr>
        <p:txBody>
          <a:bodyPr lIns="45719" rIns="45719" anchor="ctr"/>
          <a:lstStyle/>
          <a:p>
            <a:pPr algn="ctr">
              <a:defRPr>
                <a:solidFill>
                  <a:srgbClr val="FFFFFF"/>
                </a:solidFill>
              </a:defRPr>
            </a:pPr>
          </a:p>
        </p:txBody>
      </p:sp>
      <p:pic>
        <p:nvPicPr>
          <p:cNvPr id="251" name="Picture 16" descr="Picture 16"/>
          <p:cNvPicPr>
            <a:picLocks noChangeAspect="1"/>
          </p:cNvPicPr>
          <p:nvPr/>
        </p:nvPicPr>
        <p:blipFill>
          <a:blip r:embed="rId3">
            <a:extLst/>
          </a:blip>
          <a:stretch>
            <a:fillRect/>
          </a:stretch>
        </p:blipFill>
        <p:spPr>
          <a:xfrm>
            <a:off x="5140626" y="1517650"/>
            <a:ext cx="3652256" cy="2498365"/>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Title 1"/>
          <p:cNvSpPr txBox="1"/>
          <p:nvPr>
            <p:ph type="title"/>
          </p:nvPr>
        </p:nvSpPr>
        <p:spPr>
          <a:prstGeom prst="rect">
            <a:avLst/>
          </a:prstGeom>
        </p:spPr>
        <p:txBody>
          <a:bodyPr/>
          <a:lstStyle>
            <a:lvl1pPr>
              <a:defRPr b="1" sz="5400"/>
            </a:lvl1pPr>
          </a:lstStyle>
          <a:p>
            <a:pPr/>
            <a:r>
              <a:t>AIM</a:t>
            </a:r>
          </a:p>
        </p:txBody>
      </p:sp>
      <p:sp>
        <p:nvSpPr>
          <p:cNvPr id="103" name="Content Placeholder 2"/>
          <p:cNvSpPr txBox="1"/>
          <p:nvPr>
            <p:ph type="body" idx="1"/>
          </p:nvPr>
        </p:nvSpPr>
        <p:spPr>
          <a:xfrm>
            <a:off x="457200" y="2042244"/>
            <a:ext cx="8458200" cy="4358555"/>
          </a:xfrm>
          <a:prstGeom prst="rect">
            <a:avLst/>
          </a:prstGeom>
        </p:spPr>
        <p:txBody>
          <a:bodyPr/>
          <a:lstStyle>
            <a:lvl1pPr marL="0" indent="0" algn="ctr">
              <a:buSzTx/>
              <a:buNone/>
            </a:lvl1pPr>
          </a:lstStyle>
          <a:p>
            <a:pPr/>
            <a:r>
              <a:t>To predict and analyze landslide occurrences while providing necessary risk assessments</a:t>
            </a:r>
          </a:p>
        </p:txBody>
      </p:sp>
      <p:sp>
        <p:nvSpPr>
          <p:cNvPr id="104" name="Rectangle 4"/>
          <p:cNvSpPr/>
          <p:nvPr/>
        </p:nvSpPr>
        <p:spPr>
          <a:xfrm>
            <a:off x="219939" y="157963"/>
            <a:ext cx="8743309" cy="6537606"/>
          </a:xfrm>
          <a:prstGeom prst="rect">
            <a:avLst/>
          </a:prstGeom>
          <a:ln w="25400">
            <a:solidFill>
              <a:srgbClr val="213650"/>
            </a:solidFill>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Footer Placeholder 3"/>
          <p:cNvSpPr txBox="1"/>
          <p:nvPr/>
        </p:nvSpPr>
        <p:spPr>
          <a:xfrm>
            <a:off x="3169919" y="6414760"/>
            <a:ext cx="2804162"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Dept of IST,CEG ,Anna University</a:t>
            </a:r>
          </a:p>
        </p:txBody>
      </p:sp>
      <p:sp>
        <p:nvSpPr>
          <p:cNvPr id="254" name="Title 1"/>
          <p:cNvSpPr txBox="1"/>
          <p:nvPr>
            <p:ph type="title"/>
          </p:nvPr>
        </p:nvSpPr>
        <p:spPr>
          <a:xfrm>
            <a:off x="543191" y="2936080"/>
            <a:ext cx="8229601" cy="985841"/>
          </a:xfrm>
          <a:prstGeom prst="rect">
            <a:avLst/>
          </a:prstGeom>
        </p:spPr>
        <p:txBody>
          <a:bodyPr/>
          <a:lstStyle/>
          <a:p>
            <a:pPr defTabSz="365760">
              <a:defRPr sz="1160"/>
            </a:pPr>
            <a:br/>
            <a:r>
              <a:rPr b="1" sz="2000"/>
              <a:t>FEATURE </a:t>
            </a:r>
            <a:br>
              <a:rPr b="1" sz="2000"/>
            </a:br>
            <a:r>
              <a:rPr b="1" sz="2000"/>
              <a:t>EXTRACTION</a:t>
            </a:r>
            <a:br>
              <a:rPr b="1" sz="2000"/>
            </a:br>
          </a:p>
        </p:txBody>
      </p:sp>
      <p:sp>
        <p:nvSpPr>
          <p:cNvPr id="255" name="Slide Number Placeholder 4"/>
          <p:cNvSpPr txBox="1"/>
          <p:nvPr>
            <p:ph type="sldNum" sz="quarter" idx="4294967295"/>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6" name="Rectangle 5"/>
          <p:cNvSpPr/>
          <p:nvPr/>
        </p:nvSpPr>
        <p:spPr>
          <a:xfrm>
            <a:off x="343656" y="202697"/>
            <a:ext cx="8628672" cy="6468641"/>
          </a:xfrm>
          <a:prstGeom prst="rect">
            <a:avLst/>
          </a:prstGeom>
          <a:ln w="25400">
            <a:solidFill>
              <a:srgbClr val="213650"/>
            </a:solidFill>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Footer Placeholder 3"/>
          <p:cNvSpPr txBox="1"/>
          <p:nvPr/>
        </p:nvSpPr>
        <p:spPr>
          <a:xfrm>
            <a:off x="3169919" y="6414760"/>
            <a:ext cx="2804162"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Dept of IST,CEG ,Anna University</a:t>
            </a:r>
          </a:p>
        </p:txBody>
      </p:sp>
      <p:sp>
        <p:nvSpPr>
          <p:cNvPr id="259" name="Title 1"/>
          <p:cNvSpPr txBox="1"/>
          <p:nvPr>
            <p:ph type="title"/>
          </p:nvPr>
        </p:nvSpPr>
        <p:spPr>
          <a:xfrm>
            <a:off x="334186" y="202880"/>
            <a:ext cx="8229601" cy="517683"/>
          </a:xfrm>
          <a:prstGeom prst="rect">
            <a:avLst/>
          </a:prstGeom>
        </p:spPr>
        <p:txBody>
          <a:bodyPr/>
          <a:lstStyle/>
          <a:p>
            <a:pPr defTabSz="365760">
              <a:defRPr sz="1160"/>
            </a:pPr>
            <a:br/>
            <a:r>
              <a:rPr sz="1280"/>
              <a:t>AOI Clipping</a:t>
            </a:r>
            <a:br>
              <a:rPr sz="1280"/>
            </a:br>
          </a:p>
        </p:txBody>
      </p:sp>
      <p:sp>
        <p:nvSpPr>
          <p:cNvPr id="260" name="Slide Number Placeholder 4"/>
          <p:cNvSpPr txBox="1"/>
          <p:nvPr>
            <p:ph type="sldNum" sz="quarter" idx="4294967295"/>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1" name="Rectangle 5"/>
          <p:cNvSpPr/>
          <p:nvPr/>
        </p:nvSpPr>
        <p:spPr>
          <a:xfrm>
            <a:off x="343656" y="202697"/>
            <a:ext cx="8628672" cy="6468641"/>
          </a:xfrm>
          <a:prstGeom prst="rect">
            <a:avLst/>
          </a:prstGeom>
          <a:ln w="25400">
            <a:solidFill>
              <a:srgbClr val="213650"/>
            </a:solidFill>
          </a:ln>
        </p:spPr>
        <p:txBody>
          <a:bodyPr lIns="45719" rIns="45719" anchor="ctr"/>
          <a:lstStyle/>
          <a:p>
            <a:pPr algn="ctr">
              <a:defRPr>
                <a:solidFill>
                  <a:srgbClr val="FFFFFF"/>
                </a:solidFill>
              </a:defRPr>
            </a:pPr>
          </a:p>
        </p:txBody>
      </p:sp>
      <p:sp>
        <p:nvSpPr>
          <p:cNvPr id="262" name="Rectangle 1"/>
          <p:cNvSpPr txBox="1"/>
          <p:nvPr>
            <p:ph type="body" idx="1"/>
          </p:nvPr>
        </p:nvSpPr>
        <p:spPr>
          <a:xfrm>
            <a:off x="457200" y="705029"/>
            <a:ext cx="8432800" cy="6075510"/>
          </a:xfrm>
          <a:prstGeom prst="rect">
            <a:avLst/>
          </a:prstGeom>
        </p:spPr>
        <p:txBody>
          <a:bodyPr anchor="ctr"/>
          <a:lstStyle/>
          <a:p>
            <a:pPr marL="0" indent="0" defTabSz="905255">
              <a:lnSpc>
                <a:spcPct val="120000"/>
              </a:lnSpc>
              <a:spcBef>
                <a:spcPts val="400"/>
              </a:spcBef>
              <a:buSzTx/>
              <a:buNone/>
              <a:defRPr b="1" sz="1782"/>
            </a:pPr>
            <a:r>
              <a:t>Input</a:t>
            </a:r>
            <a:r>
              <a:rPr b="0"/>
              <a:t>: Satellite image collection, AOI (Wayanad), Cloud masking function</a:t>
            </a:r>
            <a:endParaRPr b="0"/>
          </a:p>
          <a:p>
            <a:pPr marL="0" indent="0" defTabSz="905255">
              <a:lnSpc>
                <a:spcPct val="120000"/>
              </a:lnSpc>
              <a:spcBef>
                <a:spcPts val="400"/>
              </a:spcBef>
              <a:buSzTx/>
              <a:buNone/>
              <a:defRPr b="1" sz="1782"/>
            </a:pPr>
            <a:r>
              <a:t>Step 1: Filter and Prepare Data</a:t>
            </a:r>
            <a:r>
              <a:rPr b="0"/>
              <a:t>:</a:t>
            </a:r>
            <a:endParaRPr b="0"/>
          </a:p>
          <a:p>
            <a:pPr lvl="1" marL="735520" indent="-282892" defTabSz="905255">
              <a:lnSpc>
                <a:spcPct val="120000"/>
              </a:lnSpc>
              <a:spcBef>
                <a:spcPts val="400"/>
              </a:spcBef>
              <a:buChar char="•"/>
              <a:defRPr sz="1782"/>
            </a:pPr>
            <a:r>
              <a:t>Define geometries for AOI and broader region.</a:t>
            </a:r>
            <a:endParaRPr sz="2772"/>
          </a:p>
          <a:p>
            <a:pPr lvl="1" marL="735520" indent="-282892" defTabSz="905255">
              <a:lnSpc>
                <a:spcPct val="120000"/>
              </a:lnSpc>
              <a:spcBef>
                <a:spcPts val="400"/>
              </a:spcBef>
              <a:buChar char="•"/>
              <a:defRPr sz="1782"/>
            </a:pPr>
            <a:r>
              <a:t>Filter the satellite image collection by date and location.</a:t>
            </a:r>
            <a:endParaRPr sz="2772"/>
          </a:p>
          <a:p>
            <a:pPr lvl="1" marL="735520" indent="-282892" defTabSz="905255">
              <a:lnSpc>
                <a:spcPct val="120000"/>
              </a:lnSpc>
              <a:spcBef>
                <a:spcPts val="400"/>
              </a:spcBef>
              <a:buChar char="•"/>
              <a:defRPr sz="1782"/>
            </a:pPr>
            <a:r>
              <a:t>Apply cloud masking to each image in the collection.</a:t>
            </a:r>
            <a:endParaRPr sz="2772"/>
          </a:p>
          <a:p>
            <a:pPr marL="0" indent="0" defTabSz="905255">
              <a:lnSpc>
                <a:spcPct val="120000"/>
              </a:lnSpc>
              <a:spcBef>
                <a:spcPts val="400"/>
              </a:spcBef>
              <a:buSzTx/>
              <a:buNone/>
              <a:defRPr b="1" sz="1782"/>
            </a:pPr>
            <a:r>
              <a:t>Step 2: Create Composite Image</a:t>
            </a:r>
            <a:r>
              <a:rPr b="0"/>
              <a:t>:</a:t>
            </a:r>
            <a:endParaRPr b="0"/>
          </a:p>
          <a:p>
            <a:pPr lvl="1" marL="735520" indent="-282892" defTabSz="905255">
              <a:lnSpc>
                <a:spcPct val="120000"/>
              </a:lnSpc>
              <a:spcBef>
                <a:spcPts val="400"/>
              </a:spcBef>
              <a:buChar char="•"/>
              <a:defRPr sz="1782"/>
            </a:pPr>
            <a:r>
              <a:t>Generate a median composite image from the cloud-masked collection.</a:t>
            </a:r>
            <a:endParaRPr sz="2772"/>
          </a:p>
          <a:p>
            <a:pPr marL="339470" indent="-339470" defTabSz="905255">
              <a:lnSpc>
                <a:spcPct val="120000"/>
              </a:lnSpc>
              <a:spcBef>
                <a:spcPts val="400"/>
              </a:spcBef>
              <a:buFontTx/>
              <a:buAutoNum type="arabicPeriod" startAt="1"/>
              <a:defRPr b="1" sz="1782"/>
            </a:pPr>
            <a:r>
              <a:t>Clip to AOI</a:t>
            </a:r>
            <a:r>
              <a:rPr b="0"/>
              <a:t>:</a:t>
            </a:r>
            <a:endParaRPr b="0"/>
          </a:p>
          <a:p>
            <a:pPr lvl="1" marL="735520" indent="-282892" defTabSz="905255">
              <a:lnSpc>
                <a:spcPct val="120000"/>
              </a:lnSpc>
              <a:spcBef>
                <a:spcPts val="400"/>
              </a:spcBef>
              <a:buChar char="•"/>
              <a:defRPr sz="1782"/>
            </a:pPr>
            <a:r>
              <a:t>Clip the composite image to the defined AOI (Wayanad).</a:t>
            </a:r>
            <a:endParaRPr sz="2772"/>
          </a:p>
          <a:p>
            <a:pPr marL="339470" indent="-339470" defTabSz="905255">
              <a:lnSpc>
                <a:spcPct val="120000"/>
              </a:lnSpc>
              <a:spcBef>
                <a:spcPts val="400"/>
              </a:spcBef>
              <a:buFontTx/>
              <a:buAutoNum type="arabicPeriod" startAt="1"/>
              <a:defRPr b="1" sz="1782"/>
            </a:pPr>
            <a:r>
              <a:t>Visualize and Export</a:t>
            </a:r>
            <a:r>
              <a:rPr b="0"/>
              <a:t>:</a:t>
            </a:r>
            <a:endParaRPr b="0"/>
          </a:p>
          <a:p>
            <a:pPr lvl="1" marL="735520" indent="-282892" defTabSz="905255">
              <a:lnSpc>
                <a:spcPct val="120000"/>
              </a:lnSpc>
              <a:spcBef>
                <a:spcPts val="400"/>
              </a:spcBef>
              <a:buChar char="•"/>
              <a:defRPr sz="1782"/>
            </a:pPr>
            <a:r>
              <a:t>Visualize the clipped image on the map.</a:t>
            </a:r>
            <a:endParaRPr sz="2772"/>
          </a:p>
          <a:p>
            <a:pPr lvl="1" marL="735520" indent="-282892" defTabSz="905255">
              <a:lnSpc>
                <a:spcPct val="120000"/>
              </a:lnSpc>
              <a:spcBef>
                <a:spcPts val="400"/>
              </a:spcBef>
              <a:buChar char="•"/>
              <a:defRPr sz="1782"/>
            </a:pPr>
            <a:r>
              <a:t>Export the clipped image (RGB and/or False Color composites) to Google Drive.</a:t>
            </a:r>
            <a:endParaRPr sz="2772"/>
          </a:p>
          <a:p>
            <a:pPr marL="0" indent="0" defTabSz="905255">
              <a:lnSpc>
                <a:spcPct val="120000"/>
              </a:lnSpc>
              <a:spcBef>
                <a:spcPts val="400"/>
              </a:spcBef>
              <a:buSzTx/>
              <a:buNone/>
              <a:defRPr b="1" sz="1782"/>
            </a:pPr>
            <a:r>
              <a:t>Output</a:t>
            </a:r>
            <a:r>
              <a:rPr b="0"/>
              <a:t>:</a:t>
            </a:r>
            <a:endParaRPr b="0"/>
          </a:p>
          <a:p>
            <a:pPr marL="0" indent="0" defTabSz="905255">
              <a:lnSpc>
                <a:spcPct val="120000"/>
              </a:lnSpc>
              <a:spcBef>
                <a:spcPts val="400"/>
              </a:spcBef>
              <a:buSzTx/>
              <a:buNone/>
              <a:defRPr b="1" sz="1782"/>
            </a:pPr>
            <a:r>
              <a:t>	Clipped Satellite Image</a:t>
            </a:r>
            <a:r>
              <a:rPr b="0"/>
              <a:t>: RGB and False Color composites, clipped to the AOI 	(Wayanad), ready for analysis or export.</a:t>
            </a:r>
            <a:endParaRPr b="0"/>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Footer Placeholder 3"/>
          <p:cNvSpPr txBox="1"/>
          <p:nvPr/>
        </p:nvSpPr>
        <p:spPr>
          <a:xfrm>
            <a:off x="3169919" y="6414760"/>
            <a:ext cx="2804162"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Dept of IST,CEG ,Anna University</a:t>
            </a:r>
          </a:p>
        </p:txBody>
      </p:sp>
      <p:sp>
        <p:nvSpPr>
          <p:cNvPr id="265" name="Title 1"/>
          <p:cNvSpPr txBox="1"/>
          <p:nvPr>
            <p:ph type="title"/>
          </p:nvPr>
        </p:nvSpPr>
        <p:spPr>
          <a:xfrm>
            <a:off x="334186" y="202880"/>
            <a:ext cx="8229601" cy="517683"/>
          </a:xfrm>
          <a:prstGeom prst="rect">
            <a:avLst/>
          </a:prstGeom>
        </p:spPr>
        <p:txBody>
          <a:bodyPr/>
          <a:lstStyle/>
          <a:p>
            <a:pPr defTabSz="365760">
              <a:defRPr sz="1160"/>
            </a:pPr>
            <a:br/>
            <a:r>
              <a:t>AOI Clipping Architecture</a:t>
            </a:r>
            <a:br/>
          </a:p>
        </p:txBody>
      </p:sp>
      <p:sp>
        <p:nvSpPr>
          <p:cNvPr id="266" name="Slide Number Placeholder 4"/>
          <p:cNvSpPr txBox="1"/>
          <p:nvPr>
            <p:ph type="sldNum" sz="quarter" idx="4294967295"/>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7" name="Rectangle 5"/>
          <p:cNvSpPr/>
          <p:nvPr/>
        </p:nvSpPr>
        <p:spPr>
          <a:xfrm>
            <a:off x="343656" y="202697"/>
            <a:ext cx="8628672" cy="6468641"/>
          </a:xfrm>
          <a:prstGeom prst="rect">
            <a:avLst/>
          </a:prstGeom>
          <a:ln w="25400">
            <a:solidFill>
              <a:srgbClr val="213650"/>
            </a:solidFill>
          </a:ln>
        </p:spPr>
        <p:txBody>
          <a:bodyPr lIns="45719" rIns="45719" anchor="ctr"/>
          <a:lstStyle/>
          <a:p>
            <a:pPr algn="ctr">
              <a:defRPr>
                <a:solidFill>
                  <a:srgbClr val="FFFFFF"/>
                </a:solidFill>
              </a:defRPr>
            </a:pPr>
          </a:p>
        </p:txBody>
      </p:sp>
      <p:pic>
        <p:nvPicPr>
          <p:cNvPr id="268" name="Picture 9" descr="Picture 9"/>
          <p:cNvPicPr>
            <a:picLocks noChangeAspect="1"/>
          </p:cNvPicPr>
          <p:nvPr/>
        </p:nvPicPr>
        <p:blipFill>
          <a:blip r:embed="rId2">
            <a:extLst/>
          </a:blip>
          <a:stretch>
            <a:fillRect/>
          </a:stretch>
        </p:blipFill>
        <p:spPr>
          <a:xfrm>
            <a:off x="743244" y="833075"/>
            <a:ext cx="7411486" cy="5191851"/>
          </a:xfrm>
          <a:prstGeom prst="rect">
            <a:avLst/>
          </a:prstGeom>
          <a:ln w="12700">
            <a:miter lim="400000"/>
          </a:ln>
        </p:spPr>
      </p:pic>
      <p:sp>
        <p:nvSpPr>
          <p:cNvPr id="269" name="Straight Arrow Connector 11"/>
          <p:cNvSpPr/>
          <p:nvPr/>
        </p:nvSpPr>
        <p:spPr>
          <a:xfrm>
            <a:off x="5506720" y="4673600"/>
            <a:ext cx="513081" cy="0"/>
          </a:xfrm>
          <a:prstGeom prst="line">
            <a:avLst/>
          </a:prstGeom>
          <a:ln>
            <a:solidFill>
              <a:srgbClr val="000000"/>
            </a:solidFill>
            <a:tailEnd type="triangle"/>
          </a:ln>
        </p:spPr>
        <p:txBody>
          <a:bodyPr lIns="45719" rIns="45719"/>
          <a:lstStyle/>
          <a:p>
            <a:pPr/>
          </a:p>
        </p:txBody>
      </p:sp>
      <p:pic>
        <p:nvPicPr>
          <p:cNvPr id="270" name="Picture 13" descr="Picture 13"/>
          <p:cNvPicPr>
            <a:picLocks noChangeAspect="1"/>
          </p:cNvPicPr>
          <p:nvPr/>
        </p:nvPicPr>
        <p:blipFill>
          <a:blip r:embed="rId3">
            <a:extLst/>
          </a:blip>
          <a:stretch>
            <a:fillRect/>
          </a:stretch>
        </p:blipFill>
        <p:spPr>
          <a:xfrm>
            <a:off x="6029269" y="3287067"/>
            <a:ext cx="2580881" cy="2306319"/>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Footer Placeholder 3"/>
          <p:cNvSpPr txBox="1"/>
          <p:nvPr/>
        </p:nvSpPr>
        <p:spPr>
          <a:xfrm>
            <a:off x="3169919" y="6414760"/>
            <a:ext cx="2804162"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Dept of IST,CEG ,Anna University</a:t>
            </a:r>
          </a:p>
        </p:txBody>
      </p:sp>
      <p:sp>
        <p:nvSpPr>
          <p:cNvPr id="273" name="Title 1"/>
          <p:cNvSpPr txBox="1"/>
          <p:nvPr>
            <p:ph type="title"/>
          </p:nvPr>
        </p:nvSpPr>
        <p:spPr>
          <a:xfrm>
            <a:off x="457199" y="337211"/>
            <a:ext cx="8078987" cy="394627"/>
          </a:xfrm>
          <a:prstGeom prst="rect">
            <a:avLst/>
          </a:prstGeom>
        </p:spPr>
        <p:txBody>
          <a:bodyPr/>
          <a:lstStyle/>
          <a:p>
            <a:pPr defTabSz="365760">
              <a:defRPr sz="1160"/>
            </a:pPr>
            <a:br/>
            <a:r>
              <a:rPr b="1" sz="760"/>
              <a:t>SLOPE FEATURE EXTRACTION (SLOPE CSV)</a:t>
            </a:r>
            <a:br>
              <a:rPr b="1" sz="760"/>
            </a:br>
          </a:p>
        </p:txBody>
      </p:sp>
      <p:sp>
        <p:nvSpPr>
          <p:cNvPr id="274" name="Slide Number Placeholder 4"/>
          <p:cNvSpPr txBox="1"/>
          <p:nvPr>
            <p:ph type="sldNum" sz="quarter" idx="4294967295"/>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5" name="Rectangle 5"/>
          <p:cNvSpPr/>
          <p:nvPr/>
        </p:nvSpPr>
        <p:spPr>
          <a:xfrm>
            <a:off x="343656" y="202697"/>
            <a:ext cx="8628672" cy="6468641"/>
          </a:xfrm>
          <a:prstGeom prst="rect">
            <a:avLst/>
          </a:prstGeom>
          <a:ln w="25400">
            <a:solidFill>
              <a:srgbClr val="213650"/>
            </a:solidFill>
          </a:ln>
        </p:spPr>
        <p:txBody>
          <a:bodyPr lIns="45719" rIns="45719" anchor="ctr"/>
          <a:lstStyle/>
          <a:p>
            <a:pPr algn="ctr">
              <a:defRPr>
                <a:solidFill>
                  <a:srgbClr val="FFFFFF"/>
                </a:solidFill>
              </a:defRPr>
            </a:pPr>
          </a:p>
        </p:txBody>
      </p:sp>
      <p:sp>
        <p:nvSpPr>
          <p:cNvPr id="276" name="TextBox 7"/>
          <p:cNvSpPr txBox="1"/>
          <p:nvPr/>
        </p:nvSpPr>
        <p:spPr>
          <a:xfrm>
            <a:off x="695959" y="1181726"/>
            <a:ext cx="7987546" cy="44182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20000"/>
              </a:lnSpc>
              <a:defRPr b="1"/>
            </a:pPr>
            <a:r>
              <a:t>SRTM (Shuttle Radar Topography Mission)</a:t>
            </a:r>
            <a:r>
              <a:rPr b="0"/>
              <a:t> provides global elevation data with a spatial resolution of 30 meters, capturing the Earth's surface topography. </a:t>
            </a:r>
            <a:r>
              <a:t>DEM (Digital Elevation Model)</a:t>
            </a:r>
            <a:r>
              <a:rPr b="0"/>
              <a:t> represents terrain elevation, allowing for the extraction of slope data. By calculating the rate of elevation change between neighboring pixels in a DEM, the slope can be derived, which is crucial for understanding terrain steepness and potential landslide risks.</a:t>
            </a:r>
          </a:p>
          <a:p>
            <a:pPr>
              <a:lnSpc>
                <a:spcPct val="120000"/>
              </a:lnSpc>
            </a:pPr>
            <a:r>
              <a:t>This step involves extracting elevation data from GEE and exporting it as a TIFF file.</a:t>
            </a:r>
          </a:p>
          <a:p>
            <a:pPr>
              <a:lnSpc>
                <a:spcPct val="120000"/>
              </a:lnSpc>
              <a:defRPr b="1"/>
            </a:pPr>
            <a:r>
              <a:t>Calculate slope: </a:t>
            </a:r>
            <a:r>
              <a:rPr b="0"/>
              <a:t>In QGIS, terrain slope is calculated from the DEM using built-in analysis tools.</a:t>
            </a:r>
            <a:endParaRPr b="0"/>
          </a:p>
          <a:p>
            <a:pPr>
              <a:lnSpc>
                <a:spcPct val="120000"/>
              </a:lnSpc>
              <a:defRPr b="1"/>
            </a:pPr>
            <a:r>
              <a:t>Raster to point conversion: </a:t>
            </a:r>
            <a:r>
              <a:rPr b="0"/>
              <a:t>Slope raster is converted into points for easy data extraction.</a:t>
            </a:r>
            <a:endParaRPr b="0"/>
          </a:p>
          <a:p>
            <a:pPr>
              <a:lnSpc>
                <a:spcPct val="120000"/>
              </a:lnSpc>
              <a:defRPr b="1"/>
            </a:pPr>
            <a:r>
              <a:t>Export to CSV: </a:t>
            </a:r>
            <a:r>
              <a:rPr b="0"/>
              <a:t>Export the point data (with slope values) to a CSV file for further analysis.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Footer Placeholder 3"/>
          <p:cNvSpPr txBox="1"/>
          <p:nvPr/>
        </p:nvSpPr>
        <p:spPr>
          <a:xfrm>
            <a:off x="3169919" y="6414760"/>
            <a:ext cx="2804162"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Dept of IST,CEG ,Anna University</a:t>
            </a:r>
          </a:p>
        </p:txBody>
      </p:sp>
      <p:sp>
        <p:nvSpPr>
          <p:cNvPr id="279" name="Title 1"/>
          <p:cNvSpPr txBox="1"/>
          <p:nvPr>
            <p:ph type="title"/>
          </p:nvPr>
        </p:nvSpPr>
        <p:spPr>
          <a:xfrm>
            <a:off x="619432" y="405575"/>
            <a:ext cx="8004203" cy="470962"/>
          </a:xfrm>
          <a:prstGeom prst="rect">
            <a:avLst/>
          </a:prstGeom>
        </p:spPr>
        <p:txBody>
          <a:bodyPr/>
          <a:lstStyle/>
          <a:p>
            <a:pPr defTabSz="365760">
              <a:defRPr sz="1160"/>
            </a:pPr>
            <a:br/>
            <a:r>
              <a:rPr sz="760"/>
              <a:t>Architecture of </a:t>
            </a:r>
            <a:br>
              <a:rPr sz="760"/>
            </a:br>
            <a:r>
              <a:rPr sz="760"/>
              <a:t>SLOPE FEATURE EXTRACTION (SLOPE CSV)</a:t>
            </a:r>
            <a:br>
              <a:rPr sz="760"/>
            </a:br>
            <a:br>
              <a:rPr sz="760"/>
            </a:br>
          </a:p>
        </p:txBody>
      </p:sp>
      <p:sp>
        <p:nvSpPr>
          <p:cNvPr id="280" name="Slide Number Placeholder 4"/>
          <p:cNvSpPr txBox="1"/>
          <p:nvPr>
            <p:ph type="sldNum" sz="quarter" idx="4294967295"/>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1" name="Rectangle 5"/>
          <p:cNvSpPr/>
          <p:nvPr/>
        </p:nvSpPr>
        <p:spPr>
          <a:xfrm>
            <a:off x="343656" y="202697"/>
            <a:ext cx="8628672" cy="6468641"/>
          </a:xfrm>
          <a:prstGeom prst="rect">
            <a:avLst/>
          </a:prstGeom>
          <a:ln w="25400">
            <a:solidFill>
              <a:srgbClr val="213650"/>
            </a:solidFill>
          </a:ln>
        </p:spPr>
        <p:txBody>
          <a:bodyPr lIns="45719" rIns="45719" anchor="ctr"/>
          <a:lstStyle/>
          <a:p>
            <a:pPr algn="ctr">
              <a:defRPr>
                <a:solidFill>
                  <a:srgbClr val="FFFFFF"/>
                </a:solidFill>
              </a:defRPr>
            </a:pPr>
          </a:p>
        </p:txBody>
      </p:sp>
      <p:pic>
        <p:nvPicPr>
          <p:cNvPr id="282" name="Picture 6" descr="Picture 6"/>
          <p:cNvPicPr>
            <a:picLocks noChangeAspect="1"/>
          </p:cNvPicPr>
          <p:nvPr/>
        </p:nvPicPr>
        <p:blipFill>
          <a:blip r:embed="rId2">
            <a:extLst/>
          </a:blip>
          <a:stretch>
            <a:fillRect/>
          </a:stretch>
        </p:blipFill>
        <p:spPr>
          <a:xfrm>
            <a:off x="520364" y="876536"/>
            <a:ext cx="4801272" cy="5323841"/>
          </a:xfrm>
          <a:prstGeom prst="rect">
            <a:avLst/>
          </a:prstGeom>
          <a:ln w="12700">
            <a:miter lim="400000"/>
          </a:ln>
        </p:spPr>
      </p:pic>
      <p:pic>
        <p:nvPicPr>
          <p:cNvPr id="283" name="Picture 7" descr="Picture 7"/>
          <p:cNvPicPr>
            <a:picLocks noChangeAspect="1"/>
          </p:cNvPicPr>
          <p:nvPr/>
        </p:nvPicPr>
        <p:blipFill>
          <a:blip r:embed="rId3">
            <a:extLst/>
          </a:blip>
          <a:srcRect l="0" t="0" r="17398" b="34267"/>
          <a:stretch>
            <a:fillRect/>
          </a:stretch>
        </p:blipFill>
        <p:spPr>
          <a:xfrm>
            <a:off x="4893518" y="3007683"/>
            <a:ext cx="3793282" cy="2863183"/>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Footer Placeholder 3"/>
          <p:cNvSpPr txBox="1"/>
          <p:nvPr/>
        </p:nvSpPr>
        <p:spPr>
          <a:xfrm>
            <a:off x="3169919" y="6414760"/>
            <a:ext cx="2804162"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Dept of IST,CEG ,Anna University</a:t>
            </a:r>
          </a:p>
        </p:txBody>
      </p:sp>
      <p:sp>
        <p:nvSpPr>
          <p:cNvPr id="286" name="Title 1"/>
          <p:cNvSpPr txBox="1"/>
          <p:nvPr>
            <p:ph type="title"/>
          </p:nvPr>
        </p:nvSpPr>
        <p:spPr>
          <a:xfrm>
            <a:off x="334186" y="202880"/>
            <a:ext cx="8229601" cy="517683"/>
          </a:xfrm>
          <a:prstGeom prst="rect">
            <a:avLst/>
          </a:prstGeom>
        </p:spPr>
        <p:txBody>
          <a:bodyPr/>
          <a:lstStyle>
            <a:lvl1pPr defTabSz="475487">
              <a:defRPr sz="1508"/>
            </a:lvl1pPr>
          </a:lstStyle>
          <a:p>
            <a:pPr/>
            <a:br/>
          </a:p>
        </p:txBody>
      </p:sp>
      <p:sp>
        <p:nvSpPr>
          <p:cNvPr id="287" name="Slide Number Placeholder 4"/>
          <p:cNvSpPr txBox="1"/>
          <p:nvPr>
            <p:ph type="sldNum" sz="quarter" idx="4294967295"/>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8" name="Rectangle 5"/>
          <p:cNvSpPr/>
          <p:nvPr/>
        </p:nvSpPr>
        <p:spPr>
          <a:xfrm>
            <a:off x="343656" y="202697"/>
            <a:ext cx="8628672" cy="6468641"/>
          </a:xfrm>
          <a:prstGeom prst="rect">
            <a:avLst/>
          </a:prstGeom>
          <a:ln w="25400">
            <a:solidFill>
              <a:srgbClr val="213650"/>
            </a:solidFill>
          </a:ln>
        </p:spPr>
        <p:txBody>
          <a:bodyPr lIns="45719" rIns="45719" anchor="ctr"/>
          <a:lstStyle/>
          <a:p>
            <a:pPr algn="ctr">
              <a:defRPr>
                <a:solidFill>
                  <a:srgbClr val="FFFFFF"/>
                </a:solidFill>
              </a:defRPr>
            </a:pPr>
          </a:p>
        </p:txBody>
      </p:sp>
      <p:sp>
        <p:nvSpPr>
          <p:cNvPr id="289" name="TextBox 6"/>
          <p:cNvSpPr txBox="1"/>
          <p:nvPr/>
        </p:nvSpPr>
        <p:spPr>
          <a:xfrm>
            <a:off x="1792669" y="202697"/>
            <a:ext cx="5680011" cy="3330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lvl1pPr>
          </a:lstStyle>
          <a:p>
            <a:pPr/>
            <a:r>
              <a:t>             FEATURE EXTRACTION USING OSM IMAGE</a:t>
            </a:r>
          </a:p>
        </p:txBody>
      </p:sp>
      <p:sp>
        <p:nvSpPr>
          <p:cNvPr id="290" name="Content Placeholder 10"/>
          <p:cNvSpPr txBox="1"/>
          <p:nvPr>
            <p:ph type="body" idx="1"/>
          </p:nvPr>
        </p:nvSpPr>
        <p:spPr>
          <a:xfrm>
            <a:off x="517874" y="1016542"/>
            <a:ext cx="8229601" cy="5289670"/>
          </a:xfrm>
          <a:prstGeom prst="rect">
            <a:avLst/>
          </a:prstGeom>
        </p:spPr>
        <p:txBody>
          <a:bodyPr/>
          <a:lstStyle/>
          <a:p>
            <a:pPr marL="0" indent="0" defTabSz="466344">
              <a:lnSpc>
                <a:spcPct val="80000"/>
              </a:lnSpc>
              <a:spcBef>
                <a:spcPts val="0"/>
              </a:spcBef>
              <a:buSzTx/>
              <a:buNone/>
              <a:defRPr b="1" sz="918">
                <a:latin typeface="Arial"/>
                <a:ea typeface="Arial"/>
                <a:cs typeface="Arial"/>
                <a:sym typeface="Arial"/>
              </a:defRPr>
            </a:pPr>
            <a:r>
              <a:t>Input</a:t>
            </a:r>
            <a:r>
              <a:rPr b="0"/>
              <a:t>: OSM data, QGIS software</a:t>
            </a:r>
            <a:endParaRPr sz="408"/>
          </a:p>
          <a:p>
            <a:pPr marL="0" indent="0" defTabSz="466344">
              <a:lnSpc>
                <a:spcPct val="80000"/>
              </a:lnSpc>
              <a:spcBef>
                <a:spcPts val="0"/>
              </a:spcBef>
              <a:buSzTx/>
              <a:buNone/>
              <a:defRPr sz="3672">
                <a:latin typeface="Arial"/>
                <a:ea typeface="Arial"/>
                <a:cs typeface="Arial"/>
                <a:sym typeface="Arial"/>
              </a:defRPr>
            </a:pPr>
          </a:p>
          <a:p>
            <a:pPr marL="0" indent="0" defTabSz="466344">
              <a:lnSpc>
                <a:spcPct val="80000"/>
              </a:lnSpc>
              <a:spcBef>
                <a:spcPts val="0"/>
              </a:spcBef>
              <a:buSzTx/>
              <a:buNone/>
              <a:defRPr b="1" sz="918">
                <a:latin typeface="Arial"/>
                <a:ea typeface="Arial"/>
                <a:cs typeface="Arial"/>
                <a:sym typeface="Arial"/>
              </a:defRPr>
            </a:pPr>
            <a:r>
              <a:t>Step 1: Load OSM Data</a:t>
            </a:r>
            <a:r>
              <a:rPr b="0"/>
              <a:t>:</a:t>
            </a:r>
            <a:endParaRPr sz="408"/>
          </a:p>
          <a:p>
            <a:pPr marL="0" indent="0" defTabSz="466344">
              <a:lnSpc>
                <a:spcPct val="80000"/>
              </a:lnSpc>
              <a:spcBef>
                <a:spcPts val="0"/>
              </a:spcBef>
              <a:buSzTx/>
              <a:buNone/>
              <a:defRPr sz="3672">
                <a:latin typeface="Arial"/>
                <a:ea typeface="Arial"/>
                <a:cs typeface="Arial"/>
                <a:sym typeface="Arial"/>
              </a:defRPr>
            </a:pPr>
          </a:p>
          <a:p>
            <a:pPr lvl="1" marL="378904" indent="-145732" defTabSz="466344">
              <a:lnSpc>
                <a:spcPct val="80000"/>
              </a:lnSpc>
              <a:spcBef>
                <a:spcPts val="0"/>
              </a:spcBef>
              <a:buChar char="•"/>
              <a:defRPr sz="918">
                <a:latin typeface="Arial"/>
                <a:ea typeface="Arial"/>
                <a:cs typeface="Arial"/>
                <a:sym typeface="Arial"/>
              </a:defRPr>
            </a:pPr>
            <a:r>
              <a:t>Import the OSM data file into QGIS using </a:t>
            </a:r>
            <a:r>
              <a:rPr>
                <a:latin typeface="Arial Unicode MS"/>
                <a:ea typeface="Arial Unicode MS"/>
                <a:cs typeface="Arial Unicode MS"/>
                <a:sym typeface="Arial Unicode MS"/>
              </a:rPr>
              <a:t>Vector</a:t>
            </a:r>
            <a:r>
              <a:rPr>
                <a:latin typeface="+mj-lt"/>
                <a:ea typeface="+mj-ea"/>
                <a:cs typeface="+mj-cs"/>
                <a:sym typeface="Calibri"/>
              </a:rPr>
              <a:t> -&gt; </a:t>
            </a:r>
            <a:r>
              <a:rPr>
                <a:latin typeface="Arial Unicode MS"/>
                <a:ea typeface="Arial Unicode MS"/>
                <a:cs typeface="Arial Unicode MS"/>
                <a:sym typeface="Arial Unicode MS"/>
              </a:rPr>
              <a:t>OpenStreetMap</a:t>
            </a:r>
            <a:r>
              <a:rPr>
                <a:latin typeface="+mj-lt"/>
                <a:ea typeface="+mj-ea"/>
                <a:cs typeface="+mj-cs"/>
                <a:sym typeface="Calibri"/>
              </a:rPr>
              <a:t> -&gt; </a:t>
            </a:r>
            <a:r>
              <a:rPr>
                <a:latin typeface="Arial Unicode MS"/>
                <a:ea typeface="Arial Unicode MS"/>
                <a:cs typeface="Arial Unicode MS"/>
                <a:sym typeface="Arial Unicode MS"/>
              </a:rPr>
              <a:t>Load Data</a:t>
            </a:r>
            <a:r>
              <a:rPr>
                <a:latin typeface="+mj-lt"/>
                <a:ea typeface="+mj-ea"/>
                <a:cs typeface="+mj-cs"/>
                <a:sym typeface="Calibri"/>
              </a:rPr>
              <a:t>.</a:t>
            </a:r>
            <a:endParaRPr sz="357"/>
          </a:p>
          <a:p>
            <a:pPr lvl="1" marL="378904" indent="-145732" defTabSz="466344">
              <a:lnSpc>
                <a:spcPct val="80000"/>
              </a:lnSpc>
              <a:spcBef>
                <a:spcPts val="0"/>
              </a:spcBef>
              <a:defRPr sz="3672">
                <a:latin typeface="Arial"/>
                <a:ea typeface="Arial"/>
                <a:cs typeface="Arial"/>
                <a:sym typeface="Arial"/>
              </a:defRPr>
            </a:pPr>
          </a:p>
          <a:p>
            <a:pPr marL="0" indent="0" defTabSz="466344">
              <a:lnSpc>
                <a:spcPct val="80000"/>
              </a:lnSpc>
              <a:spcBef>
                <a:spcPts val="0"/>
              </a:spcBef>
              <a:buSzTx/>
              <a:buNone/>
              <a:defRPr b="1" sz="918">
                <a:latin typeface="Arial"/>
                <a:ea typeface="Arial"/>
                <a:cs typeface="Arial"/>
                <a:sym typeface="Arial"/>
              </a:defRPr>
            </a:pPr>
            <a:r>
              <a:t>Step 2: Filter Data</a:t>
            </a:r>
            <a:r>
              <a:rPr b="0"/>
              <a:t>:</a:t>
            </a:r>
            <a:endParaRPr sz="408"/>
          </a:p>
          <a:p>
            <a:pPr marL="0" indent="0" defTabSz="466344">
              <a:lnSpc>
                <a:spcPct val="80000"/>
              </a:lnSpc>
              <a:spcBef>
                <a:spcPts val="0"/>
              </a:spcBef>
              <a:buSzTx/>
              <a:buNone/>
              <a:defRPr sz="3672">
                <a:latin typeface="Arial"/>
                <a:ea typeface="Arial"/>
                <a:cs typeface="Arial"/>
                <a:sym typeface="Arial"/>
              </a:defRPr>
            </a:pPr>
          </a:p>
          <a:p>
            <a:pPr lvl="1" marL="378904" indent="-145732" defTabSz="466344">
              <a:lnSpc>
                <a:spcPct val="80000"/>
              </a:lnSpc>
              <a:spcBef>
                <a:spcPts val="0"/>
              </a:spcBef>
              <a:buChar char="•"/>
              <a:defRPr sz="918">
                <a:latin typeface="Arial"/>
                <a:ea typeface="Arial"/>
                <a:cs typeface="Arial"/>
                <a:sym typeface="Arial"/>
              </a:defRPr>
            </a:pPr>
            <a:r>
              <a:t>Use the </a:t>
            </a:r>
            <a:r>
              <a:rPr>
                <a:latin typeface="Arial Unicode MS"/>
                <a:ea typeface="Arial Unicode MS"/>
                <a:cs typeface="Arial Unicode MS"/>
                <a:sym typeface="Arial Unicode MS"/>
              </a:rPr>
              <a:t>Query Builder</a:t>
            </a:r>
            <a:r>
              <a:rPr>
                <a:latin typeface="+mj-lt"/>
                <a:ea typeface="+mj-ea"/>
                <a:cs typeface="+mj-cs"/>
                <a:sym typeface="Calibri"/>
              </a:rPr>
              <a:t> or </a:t>
            </a:r>
            <a:r>
              <a:t>Filter tool to select relevant features, such as highways, buildings, or points of interest</a:t>
            </a:r>
            <a:r>
              <a:rPr>
                <a:latin typeface="+mj-lt"/>
                <a:ea typeface="+mj-ea"/>
                <a:cs typeface="+mj-cs"/>
                <a:sym typeface="Calibri"/>
              </a:rPr>
              <a:t>.</a:t>
            </a:r>
            <a:endParaRPr sz="357"/>
          </a:p>
          <a:p>
            <a:pPr lvl="1" marL="378904" indent="-145732" defTabSz="466344">
              <a:lnSpc>
                <a:spcPct val="80000"/>
              </a:lnSpc>
              <a:spcBef>
                <a:spcPts val="0"/>
              </a:spcBef>
              <a:defRPr sz="3672">
                <a:latin typeface="Arial"/>
                <a:ea typeface="Arial"/>
                <a:cs typeface="Arial"/>
                <a:sym typeface="Arial"/>
              </a:defRPr>
            </a:pPr>
          </a:p>
          <a:p>
            <a:pPr marL="0" indent="0" defTabSz="466344">
              <a:lnSpc>
                <a:spcPct val="80000"/>
              </a:lnSpc>
              <a:spcBef>
                <a:spcPts val="0"/>
              </a:spcBef>
              <a:buSzTx/>
              <a:buNone/>
              <a:defRPr b="1" sz="918">
                <a:latin typeface="Arial"/>
                <a:ea typeface="Arial"/>
                <a:cs typeface="Arial"/>
                <a:sym typeface="Arial"/>
              </a:defRPr>
            </a:pPr>
            <a:r>
              <a:t>Step 3: Select AOI</a:t>
            </a:r>
            <a:r>
              <a:rPr b="0"/>
              <a:t>:</a:t>
            </a:r>
            <a:endParaRPr sz="408"/>
          </a:p>
          <a:p>
            <a:pPr marL="0" indent="0" defTabSz="466344">
              <a:lnSpc>
                <a:spcPct val="80000"/>
              </a:lnSpc>
              <a:spcBef>
                <a:spcPts val="0"/>
              </a:spcBef>
              <a:buSzTx/>
              <a:buNone/>
              <a:defRPr sz="3672">
                <a:latin typeface="Arial"/>
                <a:ea typeface="Arial"/>
                <a:cs typeface="Arial"/>
                <a:sym typeface="Arial"/>
              </a:defRPr>
            </a:pPr>
          </a:p>
          <a:p>
            <a:pPr lvl="1" marL="378904" indent="-145732" defTabSz="466344">
              <a:lnSpc>
                <a:spcPct val="80000"/>
              </a:lnSpc>
              <a:spcBef>
                <a:spcPts val="0"/>
              </a:spcBef>
              <a:buChar char="•"/>
              <a:defRPr sz="918">
                <a:latin typeface="Arial"/>
                <a:ea typeface="Arial"/>
                <a:cs typeface="Arial"/>
                <a:sym typeface="Arial"/>
              </a:defRPr>
            </a:pPr>
            <a:r>
              <a:t>Define and select areas of interest (e.g., Mundakkai and Chooralmala) by drawing polygons or using the </a:t>
            </a:r>
            <a:r>
              <a:rPr>
                <a:latin typeface="Arial Unicode MS"/>
                <a:ea typeface="Arial Unicode MS"/>
                <a:cs typeface="Arial Unicode MS"/>
                <a:sym typeface="Arial Unicode MS"/>
              </a:rPr>
              <a:t>Select by Location</a:t>
            </a:r>
            <a:r>
              <a:rPr>
                <a:latin typeface="+mj-lt"/>
                <a:ea typeface="+mj-ea"/>
                <a:cs typeface="+mj-cs"/>
                <a:sym typeface="Calibri"/>
              </a:rPr>
              <a:t> tool.</a:t>
            </a:r>
            <a:endParaRPr sz="357"/>
          </a:p>
          <a:p>
            <a:pPr lvl="1" marL="378904" indent="-145732" defTabSz="466344">
              <a:lnSpc>
                <a:spcPct val="80000"/>
              </a:lnSpc>
              <a:spcBef>
                <a:spcPts val="0"/>
              </a:spcBef>
              <a:defRPr sz="3672">
                <a:latin typeface="Arial"/>
                <a:ea typeface="Arial"/>
                <a:cs typeface="Arial"/>
                <a:sym typeface="Arial"/>
              </a:defRPr>
            </a:pPr>
          </a:p>
          <a:p>
            <a:pPr marL="0" indent="0" defTabSz="466344">
              <a:lnSpc>
                <a:spcPct val="80000"/>
              </a:lnSpc>
              <a:spcBef>
                <a:spcPts val="0"/>
              </a:spcBef>
              <a:buSzTx/>
              <a:buNone/>
              <a:defRPr b="1" sz="918">
                <a:latin typeface="Arial"/>
                <a:ea typeface="Arial"/>
                <a:cs typeface="Arial"/>
                <a:sym typeface="Arial"/>
              </a:defRPr>
            </a:pPr>
            <a:r>
              <a:t>Step 4: Export to CSV</a:t>
            </a:r>
            <a:r>
              <a:rPr b="0"/>
              <a:t>:</a:t>
            </a:r>
            <a:endParaRPr sz="408"/>
          </a:p>
          <a:p>
            <a:pPr marL="0" indent="0" defTabSz="466344">
              <a:lnSpc>
                <a:spcPct val="80000"/>
              </a:lnSpc>
              <a:spcBef>
                <a:spcPts val="0"/>
              </a:spcBef>
              <a:buSzTx/>
              <a:buNone/>
              <a:defRPr sz="3672">
                <a:latin typeface="Arial"/>
                <a:ea typeface="Arial"/>
                <a:cs typeface="Arial"/>
                <a:sym typeface="Arial"/>
              </a:defRPr>
            </a:pPr>
          </a:p>
          <a:p>
            <a:pPr lvl="1" marL="378904" indent="-145732" defTabSz="466344">
              <a:lnSpc>
                <a:spcPct val="80000"/>
              </a:lnSpc>
              <a:spcBef>
                <a:spcPts val="0"/>
              </a:spcBef>
              <a:buChar char="•"/>
              <a:defRPr sz="918">
                <a:latin typeface="Arial"/>
                <a:ea typeface="Arial"/>
                <a:cs typeface="Arial"/>
                <a:sym typeface="Arial"/>
              </a:defRPr>
            </a:pPr>
            <a:r>
              <a:t>Right-click the filtered layer, choose </a:t>
            </a:r>
            <a:r>
              <a:rPr>
                <a:latin typeface="Arial Unicode MS"/>
                <a:ea typeface="Arial Unicode MS"/>
                <a:cs typeface="Arial Unicode MS"/>
                <a:sym typeface="Arial Unicode MS"/>
              </a:rPr>
              <a:t>Export</a:t>
            </a:r>
            <a:r>
              <a:rPr>
                <a:latin typeface="+mj-lt"/>
                <a:ea typeface="+mj-ea"/>
                <a:cs typeface="+mj-cs"/>
                <a:sym typeface="Calibri"/>
              </a:rPr>
              <a:t> -&gt; </a:t>
            </a:r>
            <a:r>
              <a:rPr>
                <a:latin typeface="Arial Unicode MS"/>
                <a:ea typeface="Arial Unicode MS"/>
                <a:cs typeface="Arial Unicode MS"/>
                <a:sym typeface="Arial Unicode MS"/>
              </a:rPr>
              <a:t>Save Features As...</a:t>
            </a:r>
            <a:r>
              <a:rPr>
                <a:latin typeface="+mj-lt"/>
                <a:ea typeface="+mj-ea"/>
                <a:cs typeface="+mj-cs"/>
                <a:sym typeface="Calibri"/>
              </a:rPr>
              <a:t>, select </a:t>
            </a:r>
            <a:r>
              <a:rPr>
                <a:latin typeface="Arial Unicode MS"/>
                <a:ea typeface="Arial Unicode MS"/>
                <a:cs typeface="Arial Unicode MS"/>
                <a:sym typeface="Arial Unicode MS"/>
              </a:rPr>
              <a:t>CSV</a:t>
            </a:r>
            <a:r>
              <a:rPr>
                <a:latin typeface="+mj-lt"/>
                <a:ea typeface="+mj-ea"/>
                <a:cs typeface="+mj-cs"/>
                <a:sym typeface="Calibri"/>
              </a:rPr>
              <a:t>, </a:t>
            </a:r>
            <a:r>
              <a:t>and save the file.</a:t>
            </a:r>
            <a:endParaRPr sz="357"/>
          </a:p>
          <a:p>
            <a:pPr lvl="1" marL="378904" indent="-145732" defTabSz="466344">
              <a:lnSpc>
                <a:spcPct val="80000"/>
              </a:lnSpc>
              <a:spcBef>
                <a:spcPts val="0"/>
              </a:spcBef>
              <a:buChar char="•"/>
              <a:defRPr sz="3672">
                <a:latin typeface="Arial"/>
                <a:ea typeface="Arial"/>
                <a:cs typeface="Arial"/>
                <a:sym typeface="Arial"/>
              </a:defRPr>
            </a:pPr>
          </a:p>
          <a:p>
            <a:pPr marL="0" indent="0" defTabSz="466344">
              <a:lnSpc>
                <a:spcPct val="80000"/>
              </a:lnSpc>
              <a:spcBef>
                <a:spcPts val="0"/>
              </a:spcBef>
              <a:buSzTx/>
              <a:buNone/>
              <a:defRPr b="1" sz="918">
                <a:latin typeface="Arial"/>
                <a:ea typeface="Arial"/>
                <a:cs typeface="Arial"/>
                <a:sym typeface="Arial"/>
              </a:defRPr>
            </a:pPr>
            <a:r>
              <a:t>Output</a:t>
            </a:r>
            <a:r>
              <a:rPr b="0"/>
              <a:t>:</a:t>
            </a:r>
            <a:endParaRPr sz="408"/>
          </a:p>
          <a:p>
            <a:pPr lvl="1" marL="378904" indent="-145732" defTabSz="466344">
              <a:lnSpc>
                <a:spcPct val="80000"/>
              </a:lnSpc>
              <a:spcBef>
                <a:spcPts val="0"/>
              </a:spcBef>
              <a:buChar char="•"/>
              <a:defRPr b="1" sz="918">
                <a:latin typeface="Arial"/>
                <a:ea typeface="Arial"/>
                <a:cs typeface="Arial"/>
                <a:sym typeface="Arial"/>
              </a:defRPr>
            </a:pPr>
            <a:r>
              <a:t>CSV File</a:t>
            </a:r>
            <a:r>
              <a:rPr b="0"/>
              <a:t>: Contains detailed data (highways, buildings, etc.) for the specified areas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Footer Placeholder 3"/>
          <p:cNvSpPr txBox="1"/>
          <p:nvPr/>
        </p:nvSpPr>
        <p:spPr>
          <a:xfrm>
            <a:off x="3169919" y="6414760"/>
            <a:ext cx="2804162"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Dept of IST,CEG ,Anna University</a:t>
            </a:r>
          </a:p>
        </p:txBody>
      </p:sp>
      <p:sp>
        <p:nvSpPr>
          <p:cNvPr id="293" name="Title 1"/>
          <p:cNvSpPr txBox="1"/>
          <p:nvPr>
            <p:ph type="title"/>
          </p:nvPr>
        </p:nvSpPr>
        <p:spPr>
          <a:xfrm>
            <a:off x="334186" y="202880"/>
            <a:ext cx="8229601" cy="517683"/>
          </a:xfrm>
          <a:prstGeom prst="rect">
            <a:avLst/>
          </a:prstGeom>
        </p:spPr>
        <p:txBody>
          <a:bodyPr/>
          <a:lstStyle/>
          <a:p>
            <a:pPr defTabSz="411479">
              <a:defRPr sz="1304"/>
            </a:pPr>
            <a:br/>
            <a:r>
              <a:rPr sz="855"/>
              <a:t>ARCHITECTURE OF FEEATURE EXTRACTION USING OSM IMAGE</a:t>
            </a:r>
            <a:br>
              <a:rPr sz="855"/>
            </a:br>
          </a:p>
        </p:txBody>
      </p:sp>
      <p:sp>
        <p:nvSpPr>
          <p:cNvPr id="294" name="Slide Number Placeholder 4"/>
          <p:cNvSpPr txBox="1"/>
          <p:nvPr>
            <p:ph type="sldNum" sz="quarter" idx="4294967295"/>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5" name="Rectangle 5"/>
          <p:cNvSpPr/>
          <p:nvPr/>
        </p:nvSpPr>
        <p:spPr>
          <a:xfrm>
            <a:off x="343656" y="202697"/>
            <a:ext cx="8628672" cy="6468641"/>
          </a:xfrm>
          <a:prstGeom prst="rect">
            <a:avLst/>
          </a:prstGeom>
          <a:ln w="25400">
            <a:solidFill>
              <a:srgbClr val="213650"/>
            </a:solidFill>
          </a:ln>
        </p:spPr>
        <p:txBody>
          <a:bodyPr lIns="45719" rIns="45719" anchor="ctr"/>
          <a:lstStyle/>
          <a:p>
            <a:pPr algn="ctr">
              <a:defRPr>
                <a:solidFill>
                  <a:srgbClr val="FFFFFF"/>
                </a:solidFill>
              </a:defRPr>
            </a:pPr>
          </a:p>
        </p:txBody>
      </p:sp>
      <p:pic>
        <p:nvPicPr>
          <p:cNvPr id="296" name="Picture 7" descr="Picture 7"/>
          <p:cNvPicPr>
            <a:picLocks noChangeAspect="1"/>
          </p:cNvPicPr>
          <p:nvPr/>
        </p:nvPicPr>
        <p:blipFill>
          <a:blip r:embed="rId2">
            <a:extLst/>
          </a:blip>
          <a:stretch>
            <a:fillRect/>
          </a:stretch>
        </p:blipFill>
        <p:spPr>
          <a:xfrm>
            <a:off x="656927" y="1202575"/>
            <a:ext cx="4072083" cy="4824153"/>
          </a:xfrm>
          <a:prstGeom prst="rect">
            <a:avLst/>
          </a:prstGeom>
          <a:ln w="12700">
            <a:miter lim="400000"/>
          </a:ln>
        </p:spPr>
      </p:pic>
      <p:sp>
        <p:nvSpPr>
          <p:cNvPr id="297" name="Arrow: Right 10"/>
          <p:cNvSpPr/>
          <p:nvPr/>
        </p:nvSpPr>
        <p:spPr>
          <a:xfrm>
            <a:off x="3753751" y="5271784"/>
            <a:ext cx="904241" cy="279732"/>
          </a:xfrm>
          <a:prstGeom prst="rightArrow">
            <a:avLst>
              <a:gd name="adj1" fmla="val 50000"/>
              <a:gd name="adj2" fmla="val 50000"/>
            </a:avLst>
          </a:prstGeom>
          <a:solidFill>
            <a:schemeClr val="accent1"/>
          </a:solidFill>
          <a:ln w="25400">
            <a:solidFill>
              <a:srgbClr val="213650"/>
            </a:solidFill>
          </a:ln>
        </p:spPr>
        <p:txBody>
          <a:bodyPr lIns="45719" rIns="45719" anchor="ctr"/>
          <a:lstStyle/>
          <a:p>
            <a:pPr algn="ctr">
              <a:defRPr>
                <a:solidFill>
                  <a:srgbClr val="FFFFFF"/>
                </a:solidFill>
              </a:defRPr>
            </a:pPr>
          </a:p>
        </p:txBody>
      </p:sp>
      <p:pic>
        <p:nvPicPr>
          <p:cNvPr id="298" name="Picture 13" descr="Picture 13"/>
          <p:cNvPicPr>
            <a:picLocks noChangeAspect="1"/>
          </p:cNvPicPr>
          <p:nvPr/>
        </p:nvPicPr>
        <p:blipFill>
          <a:blip r:embed="rId3">
            <a:extLst/>
          </a:blip>
          <a:srcRect l="0" t="0" r="50655" b="0"/>
          <a:stretch>
            <a:fillRect/>
          </a:stretch>
        </p:blipFill>
        <p:spPr>
          <a:xfrm>
            <a:off x="4657991" y="4156364"/>
            <a:ext cx="3915075" cy="1723865"/>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Footer Placeholder 3"/>
          <p:cNvSpPr txBox="1"/>
          <p:nvPr/>
        </p:nvSpPr>
        <p:spPr>
          <a:xfrm>
            <a:off x="3169919" y="6414760"/>
            <a:ext cx="2804162"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Dept of IST,CEG ,Anna University</a:t>
            </a:r>
          </a:p>
        </p:txBody>
      </p:sp>
      <p:sp>
        <p:nvSpPr>
          <p:cNvPr id="301" name="Title 1"/>
          <p:cNvSpPr txBox="1"/>
          <p:nvPr>
            <p:ph type="title"/>
          </p:nvPr>
        </p:nvSpPr>
        <p:spPr>
          <a:xfrm>
            <a:off x="334186" y="202880"/>
            <a:ext cx="8229601" cy="517683"/>
          </a:xfrm>
          <a:prstGeom prst="rect">
            <a:avLst/>
          </a:prstGeom>
        </p:spPr>
        <p:txBody>
          <a:bodyPr/>
          <a:lstStyle>
            <a:lvl1pPr defTabSz="475487">
              <a:defRPr sz="1508"/>
            </a:lvl1pPr>
          </a:lstStyle>
          <a:p>
            <a:pPr/>
            <a:br/>
          </a:p>
        </p:txBody>
      </p:sp>
      <p:sp>
        <p:nvSpPr>
          <p:cNvPr id="302" name="Slide Number Placeholder 4"/>
          <p:cNvSpPr txBox="1"/>
          <p:nvPr>
            <p:ph type="sldNum" sz="quarter" idx="4294967295"/>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3" name="Rectangle 5"/>
          <p:cNvSpPr/>
          <p:nvPr/>
        </p:nvSpPr>
        <p:spPr>
          <a:xfrm>
            <a:off x="343656" y="202697"/>
            <a:ext cx="8628672" cy="6468641"/>
          </a:xfrm>
          <a:prstGeom prst="rect">
            <a:avLst/>
          </a:prstGeom>
          <a:ln w="25400">
            <a:solidFill>
              <a:srgbClr val="213650"/>
            </a:solidFill>
          </a:ln>
        </p:spPr>
        <p:txBody>
          <a:bodyPr lIns="45719" rIns="45719" anchor="ctr"/>
          <a:lstStyle/>
          <a:p>
            <a:pPr algn="ctr">
              <a:defRPr>
                <a:solidFill>
                  <a:srgbClr val="FFFFFF"/>
                </a:solidFill>
              </a:defRPr>
            </a:pPr>
          </a:p>
        </p:txBody>
      </p:sp>
      <p:sp>
        <p:nvSpPr>
          <p:cNvPr id="304" name="TextBox 6"/>
          <p:cNvSpPr txBox="1"/>
          <p:nvPr/>
        </p:nvSpPr>
        <p:spPr>
          <a:xfrm>
            <a:off x="1792669" y="202697"/>
            <a:ext cx="5680011" cy="3330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lvl1pPr>
          </a:lstStyle>
          <a:p>
            <a:pPr/>
            <a:r>
              <a:t>             FEATURE EXTRACTION USING NDVI IMAGE</a:t>
            </a:r>
          </a:p>
        </p:txBody>
      </p:sp>
      <p:sp>
        <p:nvSpPr>
          <p:cNvPr id="305" name="Content Placeholder 10"/>
          <p:cNvSpPr txBox="1"/>
          <p:nvPr>
            <p:ph type="body" idx="1"/>
          </p:nvPr>
        </p:nvSpPr>
        <p:spPr>
          <a:xfrm>
            <a:off x="517874" y="745089"/>
            <a:ext cx="8282469" cy="5561123"/>
          </a:xfrm>
          <a:prstGeom prst="rect">
            <a:avLst/>
          </a:prstGeom>
        </p:spPr>
        <p:txBody>
          <a:bodyPr/>
          <a:lstStyle/>
          <a:p>
            <a:pPr marL="0" indent="0" defTabSz="493776">
              <a:lnSpc>
                <a:spcPct val="80000"/>
              </a:lnSpc>
              <a:spcBef>
                <a:spcPts val="0"/>
              </a:spcBef>
              <a:buSzTx/>
              <a:buNone/>
              <a:defRPr b="1" sz="972">
                <a:latin typeface="Arial"/>
                <a:ea typeface="Arial"/>
                <a:cs typeface="Arial"/>
                <a:sym typeface="Arial"/>
              </a:defRPr>
            </a:pPr>
            <a:r>
              <a:t>Input</a:t>
            </a:r>
            <a:r>
              <a:rPr b="0"/>
              <a:t>: NDVI data, QGIS software</a:t>
            </a:r>
            <a:endParaRPr sz="432"/>
          </a:p>
          <a:p>
            <a:pPr marL="0" indent="0" defTabSz="493776">
              <a:lnSpc>
                <a:spcPct val="80000"/>
              </a:lnSpc>
              <a:spcBef>
                <a:spcPts val="0"/>
              </a:spcBef>
              <a:buSzTx/>
              <a:buNone/>
              <a:defRPr sz="3888">
                <a:latin typeface="Arial"/>
                <a:ea typeface="Arial"/>
                <a:cs typeface="Arial"/>
                <a:sym typeface="Arial"/>
              </a:defRPr>
            </a:pPr>
          </a:p>
          <a:p>
            <a:pPr marL="0" indent="0" defTabSz="493776">
              <a:lnSpc>
                <a:spcPct val="80000"/>
              </a:lnSpc>
              <a:spcBef>
                <a:spcPts val="0"/>
              </a:spcBef>
              <a:buSzTx/>
              <a:buNone/>
              <a:defRPr b="1" sz="972">
                <a:latin typeface="Arial"/>
                <a:ea typeface="Arial"/>
                <a:cs typeface="Arial"/>
                <a:sym typeface="Arial"/>
              </a:defRPr>
            </a:pPr>
            <a:r>
              <a:t>Step 1: Load NDVI Data</a:t>
            </a:r>
            <a:endParaRPr sz="3888"/>
          </a:p>
          <a:p>
            <a:pPr marL="0" indent="0" defTabSz="493776">
              <a:lnSpc>
                <a:spcPct val="80000"/>
              </a:lnSpc>
              <a:spcBef>
                <a:spcPts val="0"/>
              </a:spcBef>
              <a:buSzTx/>
              <a:buNone/>
              <a:defRPr sz="3888">
                <a:latin typeface="Arial"/>
                <a:ea typeface="Arial"/>
                <a:cs typeface="Arial"/>
                <a:sym typeface="Arial"/>
              </a:defRPr>
            </a:pPr>
          </a:p>
          <a:p>
            <a:pPr lvl="1" marL="401193" indent="-154305" defTabSz="493776">
              <a:lnSpc>
                <a:spcPct val="80000"/>
              </a:lnSpc>
              <a:spcBef>
                <a:spcPts val="0"/>
              </a:spcBef>
              <a:buChar char="•"/>
              <a:defRPr sz="972">
                <a:latin typeface="Arial"/>
                <a:ea typeface="Arial"/>
                <a:cs typeface="Arial"/>
                <a:sym typeface="Arial"/>
              </a:defRPr>
            </a:pPr>
            <a:r>
              <a:t>Import the NDVI data file into QGIS using </a:t>
            </a:r>
            <a:r>
              <a:rPr>
                <a:latin typeface="Arial Unicode MS"/>
                <a:ea typeface="Arial Unicode MS"/>
                <a:cs typeface="Arial Unicode MS"/>
                <a:sym typeface="Arial Unicode MS"/>
              </a:rPr>
              <a:t>Raster</a:t>
            </a:r>
            <a:r>
              <a:rPr>
                <a:latin typeface="+mj-lt"/>
                <a:ea typeface="+mj-ea"/>
                <a:cs typeface="+mj-cs"/>
                <a:sym typeface="Calibri"/>
              </a:rPr>
              <a:t> -&gt; NDVI Image-&gt; </a:t>
            </a:r>
            <a:r>
              <a:rPr>
                <a:latin typeface="Arial Unicode MS"/>
                <a:ea typeface="Arial Unicode MS"/>
                <a:cs typeface="Arial Unicode MS"/>
                <a:sym typeface="Arial Unicode MS"/>
              </a:rPr>
              <a:t>Load Data</a:t>
            </a:r>
            <a:r>
              <a:rPr>
                <a:latin typeface="+mj-lt"/>
                <a:ea typeface="+mj-ea"/>
                <a:cs typeface="+mj-cs"/>
                <a:sym typeface="Calibri"/>
              </a:rPr>
              <a:t>.</a:t>
            </a:r>
            <a:endParaRPr sz="378"/>
          </a:p>
          <a:p>
            <a:pPr lvl="1" marL="401193" indent="-154305" defTabSz="493776">
              <a:lnSpc>
                <a:spcPct val="80000"/>
              </a:lnSpc>
              <a:spcBef>
                <a:spcPts val="0"/>
              </a:spcBef>
              <a:defRPr sz="3888">
                <a:latin typeface="Arial"/>
                <a:ea typeface="Arial"/>
                <a:cs typeface="Arial"/>
                <a:sym typeface="Arial"/>
              </a:defRPr>
            </a:pPr>
          </a:p>
          <a:p>
            <a:pPr marL="0" indent="0" defTabSz="493776">
              <a:lnSpc>
                <a:spcPct val="80000"/>
              </a:lnSpc>
              <a:spcBef>
                <a:spcPts val="0"/>
              </a:spcBef>
              <a:buSzTx/>
              <a:buNone/>
              <a:defRPr b="1" sz="972">
                <a:latin typeface="Arial"/>
                <a:ea typeface="Arial"/>
                <a:cs typeface="Arial"/>
                <a:sym typeface="Arial"/>
              </a:defRPr>
            </a:pPr>
            <a:r>
              <a:t>Step 2: Region of extent to clip</a:t>
            </a:r>
            <a:endParaRPr sz="3888"/>
          </a:p>
          <a:p>
            <a:pPr marL="0" indent="0" defTabSz="493776">
              <a:lnSpc>
                <a:spcPct val="80000"/>
              </a:lnSpc>
              <a:spcBef>
                <a:spcPts val="0"/>
              </a:spcBef>
              <a:buSzTx/>
              <a:buNone/>
              <a:defRPr sz="3888">
                <a:latin typeface="Arial"/>
                <a:ea typeface="Arial"/>
                <a:cs typeface="Arial"/>
                <a:sym typeface="Arial"/>
              </a:defRPr>
            </a:pPr>
          </a:p>
          <a:p>
            <a:pPr lvl="1" marL="401193" indent="-154305" defTabSz="493776">
              <a:lnSpc>
                <a:spcPct val="80000"/>
              </a:lnSpc>
              <a:spcBef>
                <a:spcPts val="0"/>
              </a:spcBef>
              <a:buChar char="•"/>
              <a:defRPr sz="972">
                <a:latin typeface="Arial"/>
                <a:ea typeface="Arial"/>
                <a:cs typeface="Arial"/>
                <a:sym typeface="Arial"/>
              </a:defRPr>
            </a:pPr>
            <a:r>
              <a:t>Using the clip raster to extent tool the specific areas (e.g., Mundakkai and Chooralmala) on Wayanad is clipped for extraction of NDVI.</a:t>
            </a:r>
            <a:br/>
            <a:endParaRPr sz="3888"/>
          </a:p>
          <a:p>
            <a:pPr marL="0" indent="0" defTabSz="493776">
              <a:lnSpc>
                <a:spcPct val="80000"/>
              </a:lnSpc>
              <a:spcBef>
                <a:spcPts val="0"/>
              </a:spcBef>
              <a:buSzTx/>
              <a:buNone/>
              <a:defRPr b="1" sz="972">
                <a:latin typeface="Arial"/>
                <a:ea typeface="Arial"/>
                <a:cs typeface="Arial"/>
                <a:sym typeface="Arial"/>
              </a:defRPr>
            </a:pPr>
            <a:r>
              <a:t>Step 3: NDVI value extraction</a:t>
            </a:r>
            <a:endParaRPr sz="3888"/>
          </a:p>
          <a:p>
            <a:pPr marL="0" indent="0" defTabSz="493776">
              <a:lnSpc>
                <a:spcPct val="80000"/>
              </a:lnSpc>
              <a:spcBef>
                <a:spcPts val="0"/>
              </a:spcBef>
              <a:buSzTx/>
              <a:buNone/>
              <a:defRPr sz="3888">
                <a:latin typeface="Arial"/>
                <a:ea typeface="Arial"/>
                <a:cs typeface="Arial"/>
                <a:sym typeface="Arial"/>
              </a:defRPr>
            </a:pPr>
          </a:p>
          <a:p>
            <a:pPr lvl="1" marL="401193" indent="-154305" defTabSz="493776">
              <a:lnSpc>
                <a:spcPct val="80000"/>
              </a:lnSpc>
              <a:spcBef>
                <a:spcPts val="0"/>
              </a:spcBef>
              <a:buChar char="•"/>
              <a:defRPr sz="972"/>
            </a:pPr>
            <a:r>
              <a:t>Using Raster to Points conversions the NDVI value for each specific latitude and longitude are extracted.</a:t>
            </a:r>
            <a:endParaRPr sz="3888"/>
          </a:p>
          <a:p>
            <a:pPr lvl="1" marL="401193" indent="-154305" defTabSz="493776">
              <a:lnSpc>
                <a:spcPct val="80000"/>
              </a:lnSpc>
              <a:spcBef>
                <a:spcPts val="0"/>
              </a:spcBef>
              <a:defRPr sz="3888">
                <a:latin typeface="Arial"/>
                <a:ea typeface="Arial"/>
                <a:cs typeface="Arial"/>
                <a:sym typeface="Arial"/>
              </a:defRPr>
            </a:pPr>
          </a:p>
          <a:p>
            <a:pPr marL="0" indent="0" defTabSz="493776">
              <a:lnSpc>
                <a:spcPct val="80000"/>
              </a:lnSpc>
              <a:spcBef>
                <a:spcPts val="0"/>
              </a:spcBef>
              <a:buSzTx/>
              <a:buNone/>
              <a:defRPr b="1" sz="972">
                <a:latin typeface="Arial"/>
                <a:ea typeface="Arial"/>
                <a:cs typeface="Arial"/>
                <a:sym typeface="Arial"/>
              </a:defRPr>
            </a:pPr>
            <a:r>
              <a:t>Step 4: Export to CSV</a:t>
            </a:r>
            <a:r>
              <a:rPr b="0"/>
              <a:t>:</a:t>
            </a:r>
            <a:endParaRPr sz="432"/>
          </a:p>
          <a:p>
            <a:pPr marL="0" indent="0" defTabSz="493776">
              <a:lnSpc>
                <a:spcPct val="80000"/>
              </a:lnSpc>
              <a:spcBef>
                <a:spcPts val="0"/>
              </a:spcBef>
              <a:buSzTx/>
              <a:buNone/>
              <a:defRPr sz="3888">
                <a:latin typeface="Arial"/>
                <a:ea typeface="Arial"/>
                <a:cs typeface="Arial"/>
                <a:sym typeface="Arial"/>
              </a:defRPr>
            </a:pPr>
          </a:p>
          <a:p>
            <a:pPr lvl="1" marL="401193" indent="-154305" defTabSz="493776">
              <a:lnSpc>
                <a:spcPct val="80000"/>
              </a:lnSpc>
              <a:spcBef>
                <a:spcPts val="0"/>
              </a:spcBef>
              <a:buChar char="•"/>
              <a:defRPr sz="972">
                <a:latin typeface="Arial"/>
                <a:ea typeface="Arial"/>
                <a:cs typeface="Arial"/>
                <a:sym typeface="Arial"/>
              </a:defRPr>
            </a:pPr>
            <a:r>
              <a:t>Right-click the filtered layer, choose </a:t>
            </a:r>
            <a:r>
              <a:rPr>
                <a:latin typeface="Arial Unicode MS"/>
                <a:ea typeface="Arial Unicode MS"/>
                <a:cs typeface="Arial Unicode MS"/>
                <a:sym typeface="Arial Unicode MS"/>
              </a:rPr>
              <a:t>Export</a:t>
            </a:r>
            <a:r>
              <a:rPr>
                <a:latin typeface="+mj-lt"/>
                <a:ea typeface="+mj-ea"/>
                <a:cs typeface="+mj-cs"/>
                <a:sym typeface="Calibri"/>
              </a:rPr>
              <a:t> -&gt; </a:t>
            </a:r>
            <a:r>
              <a:rPr>
                <a:latin typeface="Arial Unicode MS"/>
                <a:ea typeface="Arial Unicode MS"/>
                <a:cs typeface="Arial Unicode MS"/>
                <a:sym typeface="Arial Unicode MS"/>
              </a:rPr>
              <a:t>Save Features As...</a:t>
            </a:r>
            <a:r>
              <a:rPr>
                <a:latin typeface="+mj-lt"/>
                <a:ea typeface="+mj-ea"/>
                <a:cs typeface="+mj-cs"/>
                <a:sym typeface="Calibri"/>
              </a:rPr>
              <a:t>, select </a:t>
            </a:r>
            <a:r>
              <a:rPr>
                <a:latin typeface="Arial Unicode MS"/>
                <a:ea typeface="Arial Unicode MS"/>
                <a:cs typeface="Arial Unicode MS"/>
                <a:sym typeface="Arial Unicode MS"/>
              </a:rPr>
              <a:t>CSV</a:t>
            </a:r>
            <a:r>
              <a:rPr>
                <a:latin typeface="+mj-lt"/>
                <a:ea typeface="+mj-ea"/>
                <a:cs typeface="+mj-cs"/>
                <a:sym typeface="Calibri"/>
              </a:rPr>
              <a:t>, </a:t>
            </a:r>
            <a:r>
              <a:t>and save the file.</a:t>
            </a:r>
            <a:endParaRPr sz="378"/>
          </a:p>
          <a:p>
            <a:pPr lvl="1" marL="401193" indent="-154305" defTabSz="493776">
              <a:lnSpc>
                <a:spcPct val="80000"/>
              </a:lnSpc>
              <a:spcBef>
                <a:spcPts val="0"/>
              </a:spcBef>
              <a:buChar char="•"/>
              <a:defRPr sz="3888">
                <a:latin typeface="Arial"/>
                <a:ea typeface="Arial"/>
                <a:cs typeface="Arial"/>
                <a:sym typeface="Arial"/>
              </a:defRPr>
            </a:pPr>
          </a:p>
          <a:p>
            <a:pPr marL="0" indent="0" defTabSz="493776">
              <a:lnSpc>
                <a:spcPct val="80000"/>
              </a:lnSpc>
              <a:spcBef>
                <a:spcPts val="0"/>
              </a:spcBef>
              <a:buSzTx/>
              <a:buNone/>
              <a:defRPr b="1" sz="972">
                <a:latin typeface="Arial"/>
                <a:ea typeface="Arial"/>
                <a:cs typeface="Arial"/>
                <a:sym typeface="Arial"/>
              </a:defRPr>
            </a:pPr>
            <a:r>
              <a:t>Output</a:t>
            </a:r>
            <a:r>
              <a:rPr b="0"/>
              <a:t>:</a:t>
            </a:r>
            <a:endParaRPr sz="432"/>
          </a:p>
          <a:p>
            <a:pPr lvl="1" marL="401193" indent="-154305" defTabSz="493776">
              <a:lnSpc>
                <a:spcPct val="80000"/>
              </a:lnSpc>
              <a:spcBef>
                <a:spcPts val="0"/>
              </a:spcBef>
              <a:buChar char="•"/>
              <a:defRPr b="1" sz="972">
                <a:latin typeface="Arial"/>
                <a:ea typeface="Arial"/>
                <a:cs typeface="Arial"/>
                <a:sym typeface="Arial"/>
              </a:defRPr>
            </a:pPr>
            <a:r>
              <a:t>CSV File</a:t>
            </a:r>
            <a:r>
              <a:rPr b="0"/>
              <a:t>: Contains data of  (Geometric point and corresponding NDVI value) for the specified areas</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Footer Placeholder 3"/>
          <p:cNvSpPr txBox="1"/>
          <p:nvPr/>
        </p:nvSpPr>
        <p:spPr>
          <a:xfrm>
            <a:off x="3169919" y="6414760"/>
            <a:ext cx="2804162"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Dept of IST,CEG ,Anna University</a:t>
            </a:r>
          </a:p>
        </p:txBody>
      </p:sp>
      <p:sp>
        <p:nvSpPr>
          <p:cNvPr id="308" name="Title 1"/>
          <p:cNvSpPr txBox="1"/>
          <p:nvPr>
            <p:ph type="title"/>
          </p:nvPr>
        </p:nvSpPr>
        <p:spPr>
          <a:xfrm>
            <a:off x="334186" y="202880"/>
            <a:ext cx="8229601" cy="517683"/>
          </a:xfrm>
          <a:prstGeom prst="rect">
            <a:avLst/>
          </a:prstGeom>
        </p:spPr>
        <p:txBody>
          <a:bodyPr/>
          <a:lstStyle/>
          <a:p>
            <a:pPr defTabSz="411479">
              <a:defRPr sz="1304"/>
            </a:pPr>
            <a:br/>
            <a:r>
              <a:rPr sz="855"/>
              <a:t>ARCHITECTURE OF FEEATURE EXTRACTION USING NDVI IMAGE</a:t>
            </a:r>
            <a:br>
              <a:rPr sz="855"/>
            </a:br>
          </a:p>
        </p:txBody>
      </p:sp>
      <p:sp>
        <p:nvSpPr>
          <p:cNvPr id="309" name="Slide Number Placeholder 4"/>
          <p:cNvSpPr txBox="1"/>
          <p:nvPr>
            <p:ph type="sldNum" sz="quarter" idx="4294967295"/>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0" name="Rectangle 5"/>
          <p:cNvSpPr/>
          <p:nvPr/>
        </p:nvSpPr>
        <p:spPr>
          <a:xfrm>
            <a:off x="343656" y="202697"/>
            <a:ext cx="8628672" cy="6468641"/>
          </a:xfrm>
          <a:prstGeom prst="rect">
            <a:avLst/>
          </a:prstGeom>
          <a:ln w="25400">
            <a:solidFill>
              <a:srgbClr val="213650"/>
            </a:solidFill>
          </a:ln>
        </p:spPr>
        <p:txBody>
          <a:bodyPr lIns="45719" rIns="45719" anchor="ctr"/>
          <a:lstStyle/>
          <a:p>
            <a:pPr algn="ctr">
              <a:defRPr>
                <a:solidFill>
                  <a:srgbClr val="FFFFFF"/>
                </a:solidFill>
              </a:defRPr>
            </a:pPr>
          </a:p>
        </p:txBody>
      </p:sp>
      <p:pic>
        <p:nvPicPr>
          <p:cNvPr id="311" name="Picture 7" descr="Picture 7"/>
          <p:cNvPicPr>
            <a:picLocks noChangeAspect="1"/>
          </p:cNvPicPr>
          <p:nvPr/>
        </p:nvPicPr>
        <p:blipFill>
          <a:blip r:embed="rId2">
            <a:extLst/>
          </a:blip>
          <a:stretch>
            <a:fillRect/>
          </a:stretch>
        </p:blipFill>
        <p:spPr>
          <a:xfrm>
            <a:off x="636345" y="1206349"/>
            <a:ext cx="4072084" cy="4824153"/>
          </a:xfrm>
          <a:prstGeom prst="rect">
            <a:avLst/>
          </a:prstGeom>
          <a:ln w="12700">
            <a:miter lim="400000"/>
          </a:ln>
        </p:spPr>
      </p:pic>
      <p:sp>
        <p:nvSpPr>
          <p:cNvPr id="312" name="Arrow: Right 10"/>
          <p:cNvSpPr/>
          <p:nvPr/>
        </p:nvSpPr>
        <p:spPr>
          <a:xfrm>
            <a:off x="3753751" y="5271784"/>
            <a:ext cx="904241" cy="279732"/>
          </a:xfrm>
          <a:prstGeom prst="rightArrow">
            <a:avLst>
              <a:gd name="adj1" fmla="val 50000"/>
              <a:gd name="adj2" fmla="val 50000"/>
            </a:avLst>
          </a:prstGeom>
          <a:solidFill>
            <a:schemeClr val="accent1"/>
          </a:solidFill>
          <a:ln w="25400">
            <a:solidFill>
              <a:srgbClr val="213650"/>
            </a:solidFill>
          </a:ln>
        </p:spPr>
        <p:txBody>
          <a:bodyPr lIns="45719" rIns="45719" anchor="ctr"/>
          <a:lstStyle/>
          <a:p>
            <a:pPr algn="ctr">
              <a:defRPr>
                <a:solidFill>
                  <a:srgbClr val="FFFFFF"/>
                </a:solidFill>
              </a:defRPr>
            </a:pPr>
          </a:p>
        </p:txBody>
      </p:sp>
      <p:grpSp>
        <p:nvGrpSpPr>
          <p:cNvPr id="315" name="Rectangle 2"/>
          <p:cNvGrpSpPr/>
          <p:nvPr/>
        </p:nvGrpSpPr>
        <p:grpSpPr>
          <a:xfrm>
            <a:off x="947956" y="1556933"/>
            <a:ext cx="1384183" cy="625189"/>
            <a:chOff x="0" y="0"/>
            <a:chExt cx="1384182" cy="625187"/>
          </a:xfrm>
        </p:grpSpPr>
        <p:sp>
          <p:nvSpPr>
            <p:cNvPr id="313" name="Rectangle"/>
            <p:cNvSpPr/>
            <p:nvPr/>
          </p:nvSpPr>
          <p:spPr>
            <a:xfrm>
              <a:off x="0" y="53752"/>
              <a:ext cx="1384183" cy="517684"/>
            </a:xfrm>
            <a:prstGeom prst="rect">
              <a:avLst/>
            </a:prstGeom>
            <a:solidFill>
              <a:srgbClr val="FFFFFF"/>
            </a:solidFill>
            <a:ln w="25400" cap="flat">
              <a:solidFill>
                <a:srgbClr val="21365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314" name="Source NDVI Image"/>
            <p:cNvSpPr txBox="1"/>
            <p:nvPr/>
          </p:nvSpPr>
          <p:spPr>
            <a:xfrm>
              <a:off x="58419" y="0"/>
              <a:ext cx="1267344" cy="6251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r>
                <a:t>Source</a:t>
              </a:r>
              <a:br/>
              <a:r>
                <a:t>NDVI Image</a:t>
              </a:r>
            </a:p>
          </p:txBody>
        </p:sp>
      </p:grpSp>
      <p:grpSp>
        <p:nvGrpSpPr>
          <p:cNvPr id="318" name="Rectangle 6"/>
          <p:cNvGrpSpPr/>
          <p:nvPr/>
        </p:nvGrpSpPr>
        <p:grpSpPr>
          <a:xfrm>
            <a:off x="1828798" y="2179928"/>
            <a:ext cx="1295403" cy="274291"/>
            <a:chOff x="0" y="0"/>
            <a:chExt cx="1295401" cy="274289"/>
          </a:xfrm>
        </p:grpSpPr>
        <p:sp>
          <p:nvSpPr>
            <p:cNvPr id="316" name="Rectangle"/>
            <p:cNvSpPr/>
            <p:nvPr/>
          </p:nvSpPr>
          <p:spPr>
            <a:xfrm>
              <a:off x="-1" y="0"/>
              <a:ext cx="1295403" cy="274290"/>
            </a:xfrm>
            <a:prstGeom prst="rect">
              <a:avLst/>
            </a:prstGeom>
            <a:solidFill>
              <a:srgbClr val="FFFFFF"/>
            </a:solidFill>
            <a:ln w="25400" cap="flat">
              <a:solidFill>
                <a:srgbClr val="21365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317" name="Raster Image"/>
            <p:cNvSpPr txBox="1"/>
            <p:nvPr/>
          </p:nvSpPr>
          <p:spPr>
            <a:xfrm>
              <a:off x="58419" y="22889"/>
              <a:ext cx="1178563" cy="228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000"/>
              </a:lvl1pPr>
            </a:lstStyle>
            <a:p>
              <a:pPr/>
              <a:r>
                <a:t>Raster Image</a:t>
              </a:r>
            </a:p>
          </p:txBody>
        </p:sp>
      </p:grpSp>
      <p:grpSp>
        <p:nvGrpSpPr>
          <p:cNvPr id="321" name="Rectangle 8"/>
          <p:cNvGrpSpPr/>
          <p:nvPr/>
        </p:nvGrpSpPr>
        <p:grpSpPr>
          <a:xfrm>
            <a:off x="947955" y="2454218"/>
            <a:ext cx="1694577" cy="347705"/>
            <a:chOff x="0" y="0"/>
            <a:chExt cx="1694575" cy="347703"/>
          </a:xfrm>
        </p:grpSpPr>
        <p:sp>
          <p:nvSpPr>
            <p:cNvPr id="319" name="Rectangle"/>
            <p:cNvSpPr/>
            <p:nvPr/>
          </p:nvSpPr>
          <p:spPr>
            <a:xfrm>
              <a:off x="-1" y="0"/>
              <a:ext cx="1694577" cy="347704"/>
            </a:xfrm>
            <a:prstGeom prst="rect">
              <a:avLst/>
            </a:prstGeom>
            <a:solidFill>
              <a:srgbClr val="FFFFFF"/>
            </a:solidFill>
            <a:ln w="25400" cap="flat">
              <a:solidFill>
                <a:srgbClr val="21365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320" name="Clip extent selection"/>
            <p:cNvSpPr txBox="1"/>
            <p:nvPr/>
          </p:nvSpPr>
          <p:spPr>
            <a:xfrm>
              <a:off x="58419" y="59596"/>
              <a:ext cx="1577737" cy="228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000"/>
              </a:lvl1pPr>
            </a:lstStyle>
            <a:p>
              <a:pPr/>
              <a:r>
                <a:t>Clip extent selection</a:t>
              </a:r>
            </a:p>
          </p:txBody>
        </p:sp>
      </p:grpSp>
      <p:sp>
        <p:nvSpPr>
          <p:cNvPr id="322" name="Rectangle 9"/>
          <p:cNvSpPr/>
          <p:nvPr/>
        </p:nvSpPr>
        <p:spPr>
          <a:xfrm>
            <a:off x="1828799" y="2930213"/>
            <a:ext cx="813733" cy="146001"/>
          </a:xfrm>
          <a:prstGeom prst="rect">
            <a:avLst/>
          </a:prstGeom>
          <a:solidFill>
            <a:srgbClr val="FFFFFF"/>
          </a:solidFill>
          <a:ln w="25400">
            <a:solidFill>
              <a:srgbClr val="FFFFFF"/>
            </a:solidFill>
          </a:ln>
        </p:spPr>
        <p:txBody>
          <a:bodyPr lIns="45719" rIns="45719" anchor="ctr"/>
          <a:lstStyle/>
          <a:p>
            <a:pPr algn="ctr">
              <a:defRPr>
                <a:solidFill>
                  <a:srgbClr val="FFFFFF"/>
                </a:solidFill>
              </a:defRPr>
            </a:pPr>
          </a:p>
        </p:txBody>
      </p:sp>
      <p:grpSp>
        <p:nvGrpSpPr>
          <p:cNvPr id="325" name="Rectangle 11"/>
          <p:cNvGrpSpPr/>
          <p:nvPr/>
        </p:nvGrpSpPr>
        <p:grpSpPr>
          <a:xfrm>
            <a:off x="947955" y="3172203"/>
            <a:ext cx="2072083" cy="509400"/>
            <a:chOff x="0" y="0"/>
            <a:chExt cx="2072081" cy="509398"/>
          </a:xfrm>
        </p:grpSpPr>
        <p:sp>
          <p:nvSpPr>
            <p:cNvPr id="323" name="Rectangle"/>
            <p:cNvSpPr/>
            <p:nvPr/>
          </p:nvSpPr>
          <p:spPr>
            <a:xfrm>
              <a:off x="0" y="24002"/>
              <a:ext cx="2072082" cy="461394"/>
            </a:xfrm>
            <a:prstGeom prst="rect">
              <a:avLst/>
            </a:prstGeom>
            <a:solidFill>
              <a:srgbClr val="FFFFFF"/>
            </a:solidFill>
            <a:ln w="25400" cap="flat">
              <a:solidFill>
                <a:srgbClr val="21365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324" name="Raster to point conversion"/>
            <p:cNvSpPr txBox="1"/>
            <p:nvPr/>
          </p:nvSpPr>
          <p:spPr>
            <a:xfrm>
              <a:off x="58419" y="0"/>
              <a:ext cx="1955243" cy="5093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lvl1pPr>
            </a:lstStyle>
            <a:p>
              <a:pPr/>
              <a:r>
                <a:t>Raster to point conversion</a:t>
              </a:r>
            </a:p>
          </p:txBody>
        </p:sp>
      </p:grpSp>
      <p:grpSp>
        <p:nvGrpSpPr>
          <p:cNvPr id="328" name="Rectangle 12"/>
          <p:cNvGrpSpPr/>
          <p:nvPr/>
        </p:nvGrpSpPr>
        <p:grpSpPr>
          <a:xfrm>
            <a:off x="947956" y="4018326"/>
            <a:ext cx="2374084" cy="729843"/>
            <a:chOff x="0" y="0"/>
            <a:chExt cx="2374083" cy="729842"/>
          </a:xfrm>
        </p:grpSpPr>
        <p:sp>
          <p:nvSpPr>
            <p:cNvPr id="326" name="Rectangle"/>
            <p:cNvSpPr/>
            <p:nvPr/>
          </p:nvSpPr>
          <p:spPr>
            <a:xfrm>
              <a:off x="0" y="-1"/>
              <a:ext cx="2374084" cy="729844"/>
            </a:xfrm>
            <a:prstGeom prst="rect">
              <a:avLst/>
            </a:prstGeom>
            <a:solidFill>
              <a:srgbClr val="FFFFFF"/>
            </a:solidFill>
            <a:ln w="25400" cap="flat">
              <a:solidFill>
                <a:srgbClr val="21365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327" name="Select NDVI value from the attribute table"/>
            <p:cNvSpPr txBox="1"/>
            <p:nvPr/>
          </p:nvSpPr>
          <p:spPr>
            <a:xfrm>
              <a:off x="58420" y="110221"/>
              <a:ext cx="2257244" cy="50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lvl1pPr>
            </a:lstStyle>
            <a:p>
              <a:pPr/>
              <a:r>
                <a:t>Select NDVI value from the attribute table </a:t>
              </a:r>
            </a:p>
          </p:txBody>
        </p:sp>
      </p:grpSp>
      <p:pic>
        <p:nvPicPr>
          <p:cNvPr id="329" name="Picture 15" descr="Picture 15"/>
          <p:cNvPicPr>
            <a:picLocks noChangeAspect="1"/>
          </p:cNvPicPr>
          <p:nvPr/>
        </p:nvPicPr>
        <p:blipFill>
          <a:blip r:embed="rId3">
            <a:extLst/>
          </a:blip>
          <a:stretch>
            <a:fillRect/>
          </a:stretch>
        </p:blipFill>
        <p:spPr>
          <a:xfrm>
            <a:off x="4667462" y="3590513"/>
            <a:ext cx="3637640" cy="2572138"/>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Footer Placeholder 3"/>
          <p:cNvSpPr txBox="1"/>
          <p:nvPr/>
        </p:nvSpPr>
        <p:spPr>
          <a:xfrm>
            <a:off x="3169919" y="6414760"/>
            <a:ext cx="2804162"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Dept of IST,CEG ,Anna University</a:t>
            </a:r>
          </a:p>
        </p:txBody>
      </p:sp>
      <p:sp>
        <p:nvSpPr>
          <p:cNvPr id="332" name="Title 1"/>
          <p:cNvSpPr txBox="1"/>
          <p:nvPr>
            <p:ph type="title"/>
          </p:nvPr>
        </p:nvSpPr>
        <p:spPr>
          <a:xfrm>
            <a:off x="543191" y="2457973"/>
            <a:ext cx="8229601" cy="1463948"/>
          </a:xfrm>
          <a:prstGeom prst="rect">
            <a:avLst/>
          </a:prstGeom>
        </p:spPr>
        <p:txBody>
          <a:bodyPr/>
          <a:lstStyle>
            <a:lvl1pPr>
              <a:defRPr b="1" sz="5600"/>
            </a:lvl1pPr>
          </a:lstStyle>
          <a:p>
            <a:pPr/>
            <a:r>
              <a:t>MODEL TRAINING</a:t>
            </a:r>
          </a:p>
        </p:txBody>
      </p:sp>
      <p:sp>
        <p:nvSpPr>
          <p:cNvPr id="333" name="Slide Number Placeholder 4"/>
          <p:cNvSpPr txBox="1"/>
          <p:nvPr>
            <p:ph type="sldNum" sz="quarter" idx="4294967295"/>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4" name="Rectangle 5"/>
          <p:cNvSpPr/>
          <p:nvPr/>
        </p:nvSpPr>
        <p:spPr>
          <a:xfrm>
            <a:off x="343656" y="202697"/>
            <a:ext cx="8628672" cy="6468641"/>
          </a:xfrm>
          <a:prstGeom prst="rect">
            <a:avLst/>
          </a:prstGeom>
          <a:ln w="25400">
            <a:solidFill>
              <a:srgbClr val="213650"/>
            </a:solidFill>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Title 1"/>
          <p:cNvSpPr txBox="1"/>
          <p:nvPr>
            <p:ph type="title"/>
          </p:nvPr>
        </p:nvSpPr>
        <p:spPr>
          <a:xfrm>
            <a:off x="457200" y="274638"/>
            <a:ext cx="8229600" cy="756158"/>
          </a:xfrm>
          <a:prstGeom prst="rect">
            <a:avLst/>
          </a:prstGeom>
        </p:spPr>
        <p:txBody>
          <a:bodyPr/>
          <a:lstStyle>
            <a:lvl1pPr algn="l">
              <a:defRPr sz="3600"/>
            </a:lvl1pPr>
          </a:lstStyle>
          <a:p>
            <a:pPr/>
            <a:r>
              <a:t>OBJECTIVE</a:t>
            </a:r>
          </a:p>
        </p:txBody>
      </p:sp>
      <p:sp>
        <p:nvSpPr>
          <p:cNvPr id="107" name="Content Placeholder 2"/>
          <p:cNvSpPr txBox="1"/>
          <p:nvPr>
            <p:ph type="body" idx="1"/>
          </p:nvPr>
        </p:nvSpPr>
        <p:spPr>
          <a:xfrm>
            <a:off x="457200" y="1298864"/>
            <a:ext cx="8229600" cy="4525963"/>
          </a:xfrm>
          <a:prstGeom prst="rect">
            <a:avLst/>
          </a:prstGeom>
        </p:spPr>
        <p:txBody>
          <a:bodyPr/>
          <a:lstStyle/>
          <a:p>
            <a:pPr marL="514350" indent="-514350">
              <a:lnSpc>
                <a:spcPct val="90000"/>
              </a:lnSpc>
              <a:spcBef>
                <a:spcPts val="600"/>
              </a:spcBef>
              <a:buFontTx/>
              <a:buAutoNum type="arabicPeriod" startAt="1"/>
              <a:defRPr sz="2500"/>
            </a:pPr>
            <a:r>
              <a:t>To create an advanced deep learning model that can analyze image datasets from remote sensing tools to accurately predict potential landslides.</a:t>
            </a:r>
            <a:endParaRPr sz="2900"/>
          </a:p>
          <a:p>
            <a:pPr marL="514350" indent="-514350">
              <a:lnSpc>
                <a:spcPct val="90000"/>
              </a:lnSpc>
              <a:spcBef>
                <a:spcPts val="600"/>
              </a:spcBef>
              <a:buFontTx/>
              <a:buAutoNum type="arabicPeriod" startAt="1"/>
              <a:defRPr sz="2500"/>
            </a:pPr>
            <a:r>
              <a:t>To utilize remote sensing technology to continuously monitor environmental conditions in landslide-prone areas, providing real-time data for analysis.</a:t>
            </a:r>
            <a:endParaRPr sz="2800"/>
          </a:p>
          <a:p>
            <a:pPr marL="514350" indent="-514350">
              <a:lnSpc>
                <a:spcPct val="90000"/>
              </a:lnSpc>
              <a:spcBef>
                <a:spcPts val="600"/>
              </a:spcBef>
              <a:buFontTx/>
              <a:buAutoNum type="arabicPeriod" startAt="1"/>
              <a:defRPr sz="2500"/>
            </a:pPr>
            <a:r>
              <a:t>To develop an intuitive interface where predictions are clearly communicated to users through a color-coded system and Voice based Prompt and answer, ensuring that critical information is easily accessible and actionable.</a:t>
            </a:r>
          </a:p>
        </p:txBody>
      </p:sp>
      <p:sp>
        <p:nvSpPr>
          <p:cNvPr id="108" name="Rectangle 4"/>
          <p:cNvSpPr/>
          <p:nvPr/>
        </p:nvSpPr>
        <p:spPr>
          <a:xfrm>
            <a:off x="219939" y="157963"/>
            <a:ext cx="8743309" cy="6537606"/>
          </a:xfrm>
          <a:prstGeom prst="rect">
            <a:avLst/>
          </a:prstGeom>
          <a:ln w="25400">
            <a:solidFill>
              <a:srgbClr val="213650"/>
            </a:solidFill>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Footer Placeholder 3"/>
          <p:cNvSpPr txBox="1"/>
          <p:nvPr/>
        </p:nvSpPr>
        <p:spPr>
          <a:xfrm>
            <a:off x="3169919" y="6414760"/>
            <a:ext cx="2804162"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Dept of IST,CEG ,Anna University</a:t>
            </a:r>
          </a:p>
        </p:txBody>
      </p:sp>
      <p:sp>
        <p:nvSpPr>
          <p:cNvPr id="337" name="Title 1"/>
          <p:cNvSpPr txBox="1"/>
          <p:nvPr>
            <p:ph type="title"/>
          </p:nvPr>
        </p:nvSpPr>
        <p:spPr>
          <a:xfrm>
            <a:off x="334186" y="202880"/>
            <a:ext cx="8229601" cy="517683"/>
          </a:xfrm>
          <a:prstGeom prst="rect">
            <a:avLst/>
          </a:prstGeom>
        </p:spPr>
        <p:txBody>
          <a:bodyPr/>
          <a:lstStyle>
            <a:lvl1pPr defTabSz="475487">
              <a:defRPr sz="1508"/>
            </a:lvl1pPr>
          </a:lstStyle>
          <a:p>
            <a:pPr/>
            <a:br/>
          </a:p>
        </p:txBody>
      </p:sp>
      <p:sp>
        <p:nvSpPr>
          <p:cNvPr id="338" name="Slide Number Placeholder 4"/>
          <p:cNvSpPr txBox="1"/>
          <p:nvPr>
            <p:ph type="sldNum" sz="quarter" idx="4294967295"/>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9" name="Rectangle 5"/>
          <p:cNvSpPr/>
          <p:nvPr/>
        </p:nvSpPr>
        <p:spPr>
          <a:xfrm>
            <a:off x="343656" y="211086"/>
            <a:ext cx="8628672" cy="6468641"/>
          </a:xfrm>
          <a:prstGeom prst="rect">
            <a:avLst/>
          </a:prstGeom>
          <a:ln w="25400">
            <a:solidFill>
              <a:srgbClr val="213650"/>
            </a:solidFill>
          </a:ln>
        </p:spPr>
        <p:txBody>
          <a:bodyPr lIns="45719" rIns="45719" anchor="ctr"/>
          <a:lstStyle/>
          <a:p>
            <a:pPr algn="ctr">
              <a:defRPr>
                <a:solidFill>
                  <a:srgbClr val="FFFFFF"/>
                </a:solidFill>
              </a:defRPr>
            </a:pPr>
          </a:p>
        </p:txBody>
      </p:sp>
      <p:sp>
        <p:nvSpPr>
          <p:cNvPr id="340" name="Content Placeholder 10"/>
          <p:cNvSpPr txBox="1"/>
          <p:nvPr>
            <p:ph type="body" idx="1"/>
          </p:nvPr>
        </p:nvSpPr>
        <p:spPr>
          <a:xfrm>
            <a:off x="435147" y="880913"/>
            <a:ext cx="8365198" cy="5425299"/>
          </a:xfrm>
          <a:prstGeom prst="rect">
            <a:avLst/>
          </a:prstGeom>
        </p:spPr>
        <p:txBody>
          <a:bodyPr/>
          <a:lstStyle/>
          <a:p>
            <a:pPr marL="0" indent="0">
              <a:spcBef>
                <a:spcPts val="400"/>
              </a:spcBef>
              <a:buSzTx/>
              <a:buNone/>
              <a:defRPr b="1" sz="1800"/>
            </a:pPr>
            <a:r>
              <a:t>Overview:</a:t>
            </a:r>
            <a:r>
              <a:rPr b="0"/>
              <a:t> </a:t>
            </a:r>
            <a:endParaRPr b="0"/>
          </a:p>
          <a:p>
            <a:pPr>
              <a:spcBef>
                <a:spcPts val="400"/>
              </a:spcBef>
              <a:defRPr sz="1800"/>
            </a:pPr>
            <a:r>
              <a:t>The core objective of model training is to analyze and predict landslide risks by learning patterns from multi-source geospatial data. </a:t>
            </a:r>
          </a:p>
          <a:p>
            <a:pPr>
              <a:spcBef>
                <a:spcPts val="400"/>
              </a:spcBef>
              <a:defRPr sz="1800"/>
            </a:pPr>
            <a:r>
              <a:t>The Random Forest (RF) algorithm is used for this purpose, chosen for its robustness and ability to handle complex, nonlinear relationships between input features.</a:t>
            </a:r>
          </a:p>
          <a:p>
            <a:pPr marL="0" indent="0">
              <a:spcBef>
                <a:spcPts val="400"/>
              </a:spcBef>
              <a:buSzTx/>
              <a:buNone/>
              <a:defRPr b="1" sz="1800"/>
            </a:pPr>
            <a:r>
              <a:t>INPUT: </a:t>
            </a:r>
            <a:r>
              <a:rPr b="0"/>
              <a:t>NDVI, Slope, Rainfall, Land Use Land Cover, Soil Moisture</a:t>
            </a:r>
            <a:br>
              <a:rPr b="0"/>
            </a:br>
            <a:r>
              <a:t>OUTPUT: </a:t>
            </a:r>
            <a:r>
              <a:rPr b="0"/>
              <a:t>Prediction of the occurrence of landslide  </a:t>
            </a:r>
            <a:endParaRPr b="0"/>
          </a:p>
          <a:p>
            <a:pPr marL="0" indent="0">
              <a:spcBef>
                <a:spcPts val="400"/>
              </a:spcBef>
              <a:buSzTx/>
              <a:buNone/>
              <a:defRPr b="1" sz="1900"/>
            </a:pPr>
            <a:r>
              <a:t>Steps involved</a:t>
            </a:r>
          </a:p>
          <a:p>
            <a:pPr marL="0" indent="0">
              <a:spcBef>
                <a:spcPts val="400"/>
              </a:spcBef>
              <a:buSzTx/>
              <a:buNone/>
              <a:defRPr b="1" sz="1900"/>
            </a:pPr>
            <a:r>
              <a:t>Data Preparation:</a:t>
            </a:r>
          </a:p>
          <a:p>
            <a:pPr lvl="1" marL="742950" indent="-285750">
              <a:spcBef>
                <a:spcPts val="400"/>
              </a:spcBef>
              <a:buFontTx/>
              <a:buAutoNum type="arabicPeriod" startAt="1"/>
              <a:defRPr sz="1900"/>
            </a:pPr>
            <a:r>
              <a:t>Multi-source datasets are collected and preprocessed, including NDVI, soil moisture, rainfall, slope, and land use/land cover (LULC).</a:t>
            </a:r>
            <a:endParaRPr sz="2800"/>
          </a:p>
          <a:p>
            <a:pPr lvl="1" marL="742950" indent="-285750">
              <a:spcBef>
                <a:spcPts val="400"/>
              </a:spcBef>
              <a:buFontTx/>
              <a:buAutoNum type="arabicPeriod" startAt="1"/>
              <a:defRPr sz="1900"/>
            </a:pPr>
            <a:r>
              <a:t>Data extraction involves:</a:t>
            </a:r>
            <a:endParaRPr sz="2800"/>
          </a:p>
          <a:p>
            <a:pPr lvl="2" marL="1143000" indent="-228600">
              <a:spcBef>
                <a:spcPts val="400"/>
              </a:spcBef>
              <a:buFontTx/>
              <a:buAutoNum type="arabicPeriod" startAt="1"/>
              <a:defRPr b="1" sz="1900"/>
            </a:pPr>
            <a:r>
              <a:t>Clipping raster data</a:t>
            </a:r>
            <a:r>
              <a:rPr b="0"/>
              <a:t> for regions like Mundakkai,Chooralmala, Meppadi, Vythiri using QGIS.</a:t>
            </a:r>
            <a:endParaRPr sz="2400"/>
          </a:p>
          <a:p>
            <a:pPr lvl="2" marL="1143000" indent="-228600">
              <a:spcBef>
                <a:spcPts val="400"/>
              </a:spcBef>
              <a:buFontTx/>
              <a:buAutoNum type="arabicPeriod" startAt="1"/>
              <a:defRPr sz="1900"/>
            </a:pPr>
            <a:r>
              <a:t>Converting environmental features into numerical data, which is then exported in </a:t>
            </a:r>
            <a:r>
              <a:rPr b="1"/>
              <a:t>CSV format</a:t>
            </a:r>
            <a:r>
              <a:t> for integration.</a:t>
            </a:r>
          </a:p>
        </p:txBody>
      </p:sp>
      <p:sp>
        <p:nvSpPr>
          <p:cNvPr id="341" name="TextBox 7"/>
          <p:cNvSpPr txBox="1"/>
          <p:nvPr/>
        </p:nvSpPr>
        <p:spPr>
          <a:xfrm>
            <a:off x="2208132" y="373084"/>
            <a:ext cx="5514355" cy="4348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700"/>
            </a:lvl1pPr>
          </a:lstStyle>
          <a:p>
            <a:pPr/>
            <a:r>
              <a:t>LANDSLIDE PREDICTION MODEL</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Footer Placeholder 3"/>
          <p:cNvSpPr txBox="1"/>
          <p:nvPr/>
        </p:nvSpPr>
        <p:spPr>
          <a:xfrm>
            <a:off x="3169919" y="6414760"/>
            <a:ext cx="2804162"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Dept of IST,CEG ,Anna University</a:t>
            </a:r>
          </a:p>
        </p:txBody>
      </p:sp>
      <p:sp>
        <p:nvSpPr>
          <p:cNvPr id="344" name="Title 1"/>
          <p:cNvSpPr txBox="1"/>
          <p:nvPr>
            <p:ph type="title"/>
          </p:nvPr>
        </p:nvSpPr>
        <p:spPr>
          <a:xfrm>
            <a:off x="334186" y="202880"/>
            <a:ext cx="8229601" cy="517683"/>
          </a:xfrm>
          <a:prstGeom prst="rect">
            <a:avLst/>
          </a:prstGeom>
        </p:spPr>
        <p:txBody>
          <a:bodyPr/>
          <a:lstStyle>
            <a:lvl1pPr defTabSz="475487">
              <a:defRPr sz="1508"/>
            </a:lvl1pPr>
          </a:lstStyle>
          <a:p>
            <a:pPr/>
            <a:br/>
          </a:p>
        </p:txBody>
      </p:sp>
      <p:sp>
        <p:nvSpPr>
          <p:cNvPr id="345" name="Slide Number Placeholder 4"/>
          <p:cNvSpPr txBox="1"/>
          <p:nvPr>
            <p:ph type="sldNum" sz="quarter" idx="4294967295"/>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6" name="Rectangle 5"/>
          <p:cNvSpPr/>
          <p:nvPr/>
        </p:nvSpPr>
        <p:spPr>
          <a:xfrm>
            <a:off x="343656" y="202697"/>
            <a:ext cx="8628672" cy="6468641"/>
          </a:xfrm>
          <a:prstGeom prst="rect">
            <a:avLst/>
          </a:prstGeom>
          <a:ln w="25400">
            <a:solidFill>
              <a:srgbClr val="213650"/>
            </a:solidFill>
          </a:ln>
        </p:spPr>
        <p:txBody>
          <a:bodyPr lIns="45719" rIns="45719" anchor="ctr"/>
          <a:lstStyle/>
          <a:p>
            <a:pPr algn="ctr">
              <a:defRPr>
                <a:solidFill>
                  <a:srgbClr val="FFFFFF"/>
                </a:solidFill>
              </a:defRPr>
            </a:pPr>
          </a:p>
        </p:txBody>
      </p:sp>
      <p:sp>
        <p:nvSpPr>
          <p:cNvPr id="347" name="Content Placeholder 10"/>
          <p:cNvSpPr txBox="1"/>
          <p:nvPr>
            <p:ph type="body" idx="1"/>
          </p:nvPr>
        </p:nvSpPr>
        <p:spPr>
          <a:xfrm>
            <a:off x="527343" y="317251"/>
            <a:ext cx="8282469" cy="6133883"/>
          </a:xfrm>
          <a:prstGeom prst="rect">
            <a:avLst/>
          </a:prstGeom>
        </p:spPr>
        <p:txBody>
          <a:bodyPr/>
          <a:lstStyle/>
          <a:p>
            <a:pPr marL="0" indent="0">
              <a:spcBef>
                <a:spcPts val="300"/>
              </a:spcBef>
              <a:buSzTx/>
              <a:buNone/>
              <a:defRPr b="1" sz="1400"/>
            </a:pPr>
            <a:r>
              <a:t>Feature Engineering:</a:t>
            </a:r>
          </a:p>
          <a:p>
            <a:pPr>
              <a:spcBef>
                <a:spcPts val="300"/>
              </a:spcBef>
              <a:defRPr sz="1400"/>
            </a:pPr>
            <a:r>
              <a:t>Features such as </a:t>
            </a:r>
            <a:r>
              <a:rPr b="1"/>
              <a:t>NDVI values, soil moisture levels, rainfall patterns, slope gradients, and land cover classifications</a:t>
            </a:r>
            <a:r>
              <a:t> are analyzed to understand their role in landslide occurrences.</a:t>
            </a:r>
          </a:p>
          <a:p>
            <a:pPr>
              <a:spcBef>
                <a:spcPts val="300"/>
              </a:spcBef>
              <a:defRPr sz="1400"/>
            </a:pPr>
            <a:r>
              <a:t>Each feature is assigned a </a:t>
            </a:r>
            <a:r>
              <a:rPr b="1"/>
              <a:t>risk factor</a:t>
            </a:r>
            <a:r>
              <a:t> based on predefined thresholds (e.g., soil moisture &lt; 25%, NDVI thresholds).</a:t>
            </a:r>
          </a:p>
          <a:p>
            <a:pPr marL="0" indent="0">
              <a:spcBef>
                <a:spcPts val="300"/>
              </a:spcBef>
              <a:buSzTx/>
              <a:buNone/>
              <a:defRPr sz="1400"/>
            </a:pPr>
            <a:br/>
            <a:r>
              <a:rPr b="1"/>
              <a:t>Model Selection – Random Forest Algorithm:</a:t>
            </a:r>
          </a:p>
          <a:p>
            <a:pPr marL="0" indent="0">
              <a:spcBef>
                <a:spcPts val="300"/>
              </a:spcBef>
              <a:buSzTx/>
              <a:buNone/>
              <a:defRPr sz="1400"/>
            </a:pPr>
            <a:r>
              <a:t>The </a:t>
            </a:r>
            <a:r>
              <a:rPr b="1"/>
              <a:t>Random Forest (RF)</a:t>
            </a:r>
            <a:r>
              <a:t> algorithm is utilized due to its:</a:t>
            </a:r>
          </a:p>
          <a:p>
            <a:pPr lvl="1" marL="742950" indent="-285750">
              <a:spcBef>
                <a:spcPts val="300"/>
              </a:spcBef>
              <a:buChar char="•"/>
              <a:defRPr sz="1400"/>
            </a:pPr>
            <a:r>
              <a:t>Ability to handle </a:t>
            </a:r>
            <a:r>
              <a:rPr b="1"/>
              <a:t>high-dimensional data</a:t>
            </a:r>
            <a:r>
              <a:t>.</a:t>
            </a:r>
            <a:endParaRPr sz="2800"/>
          </a:p>
          <a:p>
            <a:pPr lvl="1" marL="742950" indent="-285750">
              <a:spcBef>
                <a:spcPts val="300"/>
              </a:spcBef>
              <a:buChar char="•"/>
              <a:defRPr sz="1400"/>
            </a:pPr>
            <a:r>
              <a:t>Capability to capture </a:t>
            </a:r>
            <a:r>
              <a:rPr b="1"/>
              <a:t>non-linear relationships</a:t>
            </a:r>
            <a:r>
              <a:t> between features.</a:t>
            </a:r>
            <a:endParaRPr sz="2800"/>
          </a:p>
          <a:p>
            <a:pPr lvl="1" marL="742950" indent="-285750">
              <a:spcBef>
                <a:spcPts val="300"/>
              </a:spcBef>
              <a:buChar char="•"/>
              <a:defRPr sz="1400"/>
            </a:pPr>
            <a:r>
              <a:t>Robustness against </a:t>
            </a:r>
            <a:r>
              <a:rPr b="1"/>
              <a:t>overfitting</a:t>
            </a:r>
            <a:r>
              <a:t> by averaging multiple decision trees.</a:t>
            </a:r>
            <a:endParaRPr sz="2800"/>
          </a:p>
          <a:p>
            <a:pPr lvl="1" marL="0" indent="457200">
              <a:spcBef>
                <a:spcPts val="600"/>
              </a:spcBef>
              <a:buSzTx/>
              <a:buNone/>
              <a:defRPr sz="1400"/>
            </a:pPr>
          </a:p>
          <a:p>
            <a:pPr lvl="1" marL="0" indent="457200">
              <a:spcBef>
                <a:spcPts val="300"/>
              </a:spcBef>
              <a:buSzTx/>
              <a:buNone/>
              <a:defRPr b="1" sz="1400"/>
            </a:pPr>
            <a:r>
              <a:t>Risk Factor Calculation:</a:t>
            </a:r>
            <a:endParaRPr sz="2800"/>
          </a:p>
          <a:p>
            <a:pPr lvl="1" marL="0" indent="457200">
              <a:spcBef>
                <a:spcPts val="300"/>
              </a:spcBef>
              <a:buSzTx/>
              <a:buNone/>
              <a:defRPr sz="1400"/>
            </a:pPr>
            <a:r>
              <a:t>Calculation of the risk factors based on specific thresholds and normalizing them. This involves creating three new columns in the dataset that represent different risk factors related to landslide occurrence:</a:t>
            </a:r>
            <a:endParaRPr sz="2800"/>
          </a:p>
          <a:p>
            <a:pPr lvl="1" marL="0" indent="457200">
              <a:spcBef>
                <a:spcPts val="300"/>
              </a:spcBef>
              <a:buSzTx/>
              <a:buNone/>
              <a:defRPr sz="1400"/>
            </a:pPr>
            <a:r>
              <a:t>Risk Factor_x: Calculated based on slope values.</a:t>
            </a:r>
            <a:endParaRPr sz="2800"/>
          </a:p>
          <a:p>
            <a:pPr lvl="1" marL="0" indent="457200">
              <a:spcBef>
                <a:spcPts val="300"/>
              </a:spcBef>
              <a:buSzTx/>
              <a:buNone/>
              <a:defRPr sz="1400"/>
            </a:pPr>
            <a:r>
              <a:t>Risk Factor_y: Based on NDVI values.</a:t>
            </a:r>
            <a:endParaRPr sz="2800"/>
          </a:p>
          <a:p>
            <a:pPr lvl="1" marL="0" indent="457200">
              <a:spcBef>
                <a:spcPts val="300"/>
              </a:spcBef>
              <a:buSzTx/>
              <a:buNone/>
              <a:defRPr sz="1400"/>
            </a:pPr>
            <a:r>
              <a:t>Risk Factor_z: Derived from annual data.</a:t>
            </a:r>
            <a:endParaRPr sz="2800"/>
          </a:p>
          <a:p>
            <a:pPr lvl="1" marL="0" indent="457200">
              <a:spcBef>
                <a:spcPts val="300"/>
              </a:spcBef>
              <a:buSzTx/>
              <a:buNone/>
              <a:defRPr sz="1400"/>
            </a:pPr>
            <a:r>
              <a:t>The Landslide Probability is computed as a weighted sum of the risk factors.</a:t>
            </a:r>
            <a:endParaRPr sz="2800"/>
          </a:p>
          <a:p>
            <a:pPr lvl="1" marL="0" indent="457200">
              <a:spcBef>
                <a:spcPts val="600"/>
              </a:spcBef>
              <a:buSzTx/>
              <a:buNone/>
              <a:defRPr sz="1400"/>
            </a:pPr>
          </a:p>
          <a:p>
            <a:pPr lvl="1" marL="0" indent="457200">
              <a:spcBef>
                <a:spcPts val="300"/>
              </a:spcBef>
              <a:buSzTx/>
              <a:buNone/>
              <a:defRPr b="1" sz="1400"/>
            </a:pPr>
            <a:r>
              <a:t>Landslide Occurrence Classification:</a:t>
            </a:r>
          </a:p>
          <a:p>
            <a:pPr lvl="1" marL="0" indent="457200">
              <a:spcBef>
                <a:spcPts val="300"/>
              </a:spcBef>
              <a:buSzTx/>
              <a:buNone/>
              <a:defRPr sz="1400"/>
            </a:pPr>
            <a:r>
              <a:t>Creating a new column Landslide Occurrence based on the calculated Landslide Probability, indicating whether a landslide is likely to occur.</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Footer Placeholder 3"/>
          <p:cNvSpPr txBox="1"/>
          <p:nvPr/>
        </p:nvSpPr>
        <p:spPr>
          <a:xfrm>
            <a:off x="3169919" y="6414760"/>
            <a:ext cx="2804162"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Dept of IST,CEG ,Anna University</a:t>
            </a:r>
          </a:p>
        </p:txBody>
      </p:sp>
      <p:sp>
        <p:nvSpPr>
          <p:cNvPr id="350" name="Title 1"/>
          <p:cNvSpPr txBox="1"/>
          <p:nvPr>
            <p:ph type="title"/>
          </p:nvPr>
        </p:nvSpPr>
        <p:spPr>
          <a:xfrm>
            <a:off x="334186" y="202880"/>
            <a:ext cx="8229601" cy="517683"/>
          </a:xfrm>
          <a:prstGeom prst="rect">
            <a:avLst/>
          </a:prstGeom>
        </p:spPr>
        <p:txBody>
          <a:bodyPr/>
          <a:lstStyle>
            <a:lvl1pPr defTabSz="475487">
              <a:defRPr sz="1508"/>
            </a:lvl1pPr>
          </a:lstStyle>
          <a:p>
            <a:pPr/>
            <a:br/>
          </a:p>
        </p:txBody>
      </p:sp>
      <p:sp>
        <p:nvSpPr>
          <p:cNvPr id="351" name="Slide Number Placeholder 4"/>
          <p:cNvSpPr txBox="1"/>
          <p:nvPr>
            <p:ph type="sldNum" sz="quarter" idx="4294967295"/>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2" name="Rectangle 5"/>
          <p:cNvSpPr/>
          <p:nvPr/>
        </p:nvSpPr>
        <p:spPr>
          <a:xfrm>
            <a:off x="343656" y="202697"/>
            <a:ext cx="8628672" cy="6468641"/>
          </a:xfrm>
          <a:prstGeom prst="rect">
            <a:avLst/>
          </a:prstGeom>
          <a:ln w="25400">
            <a:solidFill>
              <a:srgbClr val="213650"/>
            </a:solidFill>
          </a:ln>
        </p:spPr>
        <p:txBody>
          <a:bodyPr lIns="45719" rIns="45719" anchor="ctr"/>
          <a:lstStyle/>
          <a:p>
            <a:pPr algn="ctr">
              <a:defRPr>
                <a:solidFill>
                  <a:srgbClr val="FFFFFF"/>
                </a:solidFill>
              </a:defRPr>
            </a:pPr>
          </a:p>
        </p:txBody>
      </p:sp>
      <p:sp>
        <p:nvSpPr>
          <p:cNvPr id="353" name="Content Placeholder 10"/>
          <p:cNvSpPr txBox="1"/>
          <p:nvPr>
            <p:ph type="body" idx="1"/>
          </p:nvPr>
        </p:nvSpPr>
        <p:spPr>
          <a:xfrm>
            <a:off x="527343" y="317251"/>
            <a:ext cx="8282469" cy="6133883"/>
          </a:xfrm>
          <a:prstGeom prst="rect">
            <a:avLst/>
          </a:prstGeom>
        </p:spPr>
        <p:txBody>
          <a:bodyPr/>
          <a:lstStyle/>
          <a:p>
            <a:pPr marL="0" indent="0">
              <a:spcBef>
                <a:spcPts val="300"/>
              </a:spcBef>
              <a:buSzTx/>
              <a:buNone/>
              <a:defRPr b="1" sz="1400"/>
            </a:pPr>
            <a:r>
              <a:t>Feature and Target Definition:</a:t>
            </a:r>
          </a:p>
          <a:p>
            <a:pPr marL="0" indent="0">
              <a:spcBef>
                <a:spcPts val="300"/>
              </a:spcBef>
              <a:buSzTx/>
              <a:buNone/>
              <a:defRPr sz="1400"/>
            </a:pPr>
            <a:r>
              <a:t>Features are defined by dropping the Landslide Probability, and the target variable is the binary column indicating landslide occurrence (i.e., Landslide Occurrence_YES).</a:t>
            </a:r>
          </a:p>
          <a:p>
            <a:pPr marL="0" indent="0">
              <a:spcBef>
                <a:spcPts val="300"/>
              </a:spcBef>
              <a:buSzTx/>
              <a:buNone/>
              <a:defRPr b="1" sz="1400"/>
            </a:pPr>
            <a:br/>
            <a:r>
              <a:t>Training &amp; Validation:</a:t>
            </a:r>
          </a:p>
          <a:p>
            <a:pPr>
              <a:spcBef>
                <a:spcPts val="300"/>
              </a:spcBef>
              <a:defRPr sz="1400"/>
            </a:pPr>
            <a:r>
              <a:t>Data is split into </a:t>
            </a:r>
            <a:r>
              <a:rPr b="1"/>
              <a:t>training and validation sets</a:t>
            </a:r>
            <a:r>
              <a:t>.</a:t>
            </a:r>
          </a:p>
          <a:p>
            <a:pPr>
              <a:spcBef>
                <a:spcPts val="300"/>
              </a:spcBef>
              <a:defRPr sz="1400"/>
            </a:pPr>
            <a:r>
              <a:t>The model learns patterns from the training set, considering the impact of multiple features on landslide risks.</a:t>
            </a:r>
          </a:p>
          <a:p>
            <a:pPr>
              <a:spcBef>
                <a:spcPts val="300"/>
              </a:spcBef>
              <a:defRPr sz="1400"/>
            </a:pPr>
            <a:r>
              <a:t>Validation set helps in evaluating the model's predictive performance and reducing errors.</a:t>
            </a:r>
          </a:p>
          <a:p>
            <a:pPr marL="0" indent="0">
              <a:spcBef>
                <a:spcPts val="300"/>
              </a:spcBef>
              <a:buSzTx/>
              <a:buNone/>
              <a:defRPr b="1" sz="1400"/>
            </a:pPr>
            <a:br/>
            <a:r>
              <a:t>Risk Prediction &amp; Analysis:</a:t>
            </a:r>
          </a:p>
          <a:p>
            <a:pPr>
              <a:spcBef>
                <a:spcPts val="300"/>
              </a:spcBef>
              <a:defRPr sz="1400"/>
            </a:pPr>
            <a:r>
              <a:t>Once trained, the RF model can predict landslide risks for new data inputs.</a:t>
            </a:r>
          </a:p>
          <a:p>
            <a:pPr>
              <a:spcBef>
                <a:spcPts val="300"/>
              </a:spcBef>
              <a:defRPr sz="1400"/>
            </a:pPr>
            <a:r>
              <a:t>Risk assessments provide insights into areas requiring preventive measures and can be used for </a:t>
            </a:r>
            <a:r>
              <a:rPr b="1"/>
              <a:t>severity mapping model.</a:t>
            </a:r>
            <a:br>
              <a:rPr b="1"/>
            </a:br>
            <a:br>
              <a:rPr b="1"/>
            </a:br>
          </a:p>
        </p:txBody>
      </p:sp>
      <p:pic>
        <p:nvPicPr>
          <p:cNvPr id="354" name="Picture 8" descr="Picture 8"/>
          <p:cNvPicPr>
            <a:picLocks noChangeAspect="1"/>
          </p:cNvPicPr>
          <p:nvPr/>
        </p:nvPicPr>
        <p:blipFill>
          <a:blip r:embed="rId2">
            <a:extLst/>
          </a:blip>
          <a:stretch>
            <a:fillRect/>
          </a:stretch>
        </p:blipFill>
        <p:spPr>
          <a:xfrm>
            <a:off x="1722005" y="3825342"/>
            <a:ext cx="5699988" cy="2642901"/>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Footer Placeholder 4"/>
          <p:cNvSpPr txBox="1"/>
          <p:nvPr/>
        </p:nvSpPr>
        <p:spPr>
          <a:xfrm>
            <a:off x="3169919" y="6414760"/>
            <a:ext cx="2804162"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Dept of IST,CEG ,Anna University</a:t>
            </a:r>
          </a:p>
        </p:txBody>
      </p:sp>
      <p:sp>
        <p:nvSpPr>
          <p:cNvPr id="357" name="Title 1"/>
          <p:cNvSpPr txBox="1"/>
          <p:nvPr>
            <p:ph type="title"/>
          </p:nvPr>
        </p:nvSpPr>
        <p:spPr>
          <a:xfrm>
            <a:off x="1257299" y="157964"/>
            <a:ext cx="6806046" cy="496664"/>
          </a:xfrm>
          <a:prstGeom prst="rect">
            <a:avLst/>
          </a:prstGeom>
        </p:spPr>
        <p:txBody>
          <a:bodyPr/>
          <a:lstStyle>
            <a:lvl1pPr defTabSz="758951">
              <a:defRPr sz="3237"/>
            </a:lvl1pPr>
          </a:lstStyle>
          <a:p>
            <a:pPr/>
            <a:r>
              <a:t>References </a:t>
            </a:r>
          </a:p>
        </p:txBody>
      </p:sp>
      <p:sp>
        <p:nvSpPr>
          <p:cNvPr id="358" name="Content Placeholder 2"/>
          <p:cNvSpPr txBox="1"/>
          <p:nvPr>
            <p:ph type="body" idx="1"/>
          </p:nvPr>
        </p:nvSpPr>
        <p:spPr>
          <a:xfrm>
            <a:off x="524740" y="713226"/>
            <a:ext cx="8016587" cy="5770702"/>
          </a:xfrm>
          <a:prstGeom prst="rect">
            <a:avLst/>
          </a:prstGeom>
        </p:spPr>
        <p:txBody>
          <a:bodyPr/>
          <a:lstStyle/>
          <a:p>
            <a:pPr marL="0" indent="0" defTabSz="896111">
              <a:spcBef>
                <a:spcPts val="400"/>
              </a:spcBef>
              <a:buSzTx/>
              <a:buNone/>
              <a:defRPr sz="1764"/>
            </a:pPr>
            <a:r>
              <a:t>[1]  Everton da Silva Maldonado , Emad Shihab , Nikolaos Tsantalis, “Using Natural          Language Processing to Automatically Detect Self-Admitted Technical Debt”  IEEE  Transactions on Software Engineering, Volume: 43, Issue: 11, pages:30-45, Nov. 1 2017.</a:t>
            </a:r>
          </a:p>
          <a:p>
            <a:pPr marL="0" indent="0" defTabSz="896111">
              <a:spcBef>
                <a:spcPts val="400"/>
              </a:spcBef>
              <a:buSzTx/>
              <a:buNone/>
              <a:defRPr sz="1764"/>
            </a:pPr>
            <a:r>
              <a:t>[2]  He, Y., Zhao, Z., Zhu, Q., Liu, T., Zhang, Q., Yang, W., … Wang, Q. (2023). An integrated neural network method for landslide susceptibility assessment based on time-series InSAR deformation dynamic features. International Journal of Digital Earth, 17(1). </a:t>
            </a:r>
            <a:r>
              <a:rPr u="sng">
                <a:solidFill>
                  <a:srgbClr val="0000FF"/>
                </a:solidFill>
                <a:uFill>
                  <a:solidFill>
                    <a:srgbClr val="0000FF"/>
                  </a:solidFill>
                </a:uFill>
                <a:hlinkClick r:id="rId2" invalidUrl="" action="" tgtFrame="" tooltip="" history="1" highlightClick="0" endSnd="0"/>
              </a:rPr>
              <a:t>https://doi.org/10.1080/17538947.2023.2295408</a:t>
            </a:r>
            <a:r>
              <a:t>.</a:t>
            </a:r>
          </a:p>
          <a:p>
            <a:pPr marL="0" indent="0" defTabSz="896111">
              <a:spcBef>
                <a:spcPts val="400"/>
              </a:spcBef>
              <a:buSzTx/>
              <a:buNone/>
              <a:defRPr sz="1764"/>
            </a:pPr>
            <a:r>
              <a:t>[3]  Gulab, Singh. “EVALUATING GEO-ASPECTS IMPLICATIONS ON LAND SLIDING IN HIMALAYAN TERRAIN IN A PART OF AIZWAL DISTRICT , MIZORAM STATE USING REMOTE SENSING AND GIS.” (2006).</a:t>
            </a:r>
          </a:p>
          <a:p>
            <a:pPr marL="0" indent="0" defTabSz="896111">
              <a:spcBef>
                <a:spcPts val="400"/>
              </a:spcBef>
              <a:buSzTx/>
              <a:buNone/>
              <a:defRPr sz="1764"/>
            </a:pPr>
            <a:r>
              <a:t>[4] Lu, W., Hu, Y., Shao, W., Wang, H., Zhang, Z., &amp; Wang, M. (2024). A multiscale feature fusion enhanced CNN with the multiscale channel attention mechanism for efficient landslide detection (MS2LandsNet) using medium-resolution remote sensing data. International Journal of Digital Earth, 17(1). </a:t>
            </a:r>
            <a:r>
              <a:rPr u="sng">
                <a:solidFill>
                  <a:srgbClr val="0000FF"/>
                </a:solidFill>
                <a:uFill>
                  <a:solidFill>
                    <a:srgbClr val="0000FF"/>
                  </a:solidFill>
                </a:uFill>
                <a:hlinkClick r:id="rId3" invalidUrl="" action="" tgtFrame="" tooltip="" history="1" highlightClick="0" endSnd="0"/>
              </a:rPr>
              <a:t>https://doi.org/10.1080/17538947.2023.2300731</a:t>
            </a:r>
            <a:r>
              <a:t>.</a:t>
            </a:r>
          </a:p>
          <a:p>
            <a:pPr marL="0" indent="0" defTabSz="896111">
              <a:spcBef>
                <a:spcPts val="400"/>
              </a:spcBef>
              <a:buSzTx/>
              <a:buNone/>
              <a:defRPr sz="1764"/>
            </a:pPr>
            <a:r>
              <a:t>[5]S. Lobry, J. Murray, D. Marcos and D. Tuia, "Visual Question Answering From Remote Sensing Images," IGARSS 2019 - 2019 IEEE International Geoscience and Remote Sensing Symposium, Yokohama, Japan, 2019, pp. 4951-4954, Doi: 10.1109/IGARSS.2019.8898891. </a:t>
            </a:r>
          </a:p>
          <a:p>
            <a:pPr marL="0" indent="0" defTabSz="896111">
              <a:buSzTx/>
              <a:buNone/>
              <a:defRPr sz="1764"/>
            </a:pPr>
          </a:p>
          <a:p>
            <a:pPr marL="0" indent="0" defTabSz="896111">
              <a:spcBef>
                <a:spcPts val="0"/>
              </a:spcBef>
              <a:buSzTx/>
              <a:buNone/>
              <a:defRPr sz="98"/>
            </a:pPr>
            <a:r>
              <a:t>[5]S. Lobry, J. Murray, D. Marcos and D. Tuia, "Visual Question Answering From Remote Sensing Images," IGARSS 2019 - 2019 IEEE International Geoscience and Remote Sensing Symposium, Yokohama, Japan, 2019, pp. 4951-4954, Doi: 10.1109/IGARSS.2019.8898891. </a:t>
            </a:r>
          </a:p>
        </p:txBody>
      </p:sp>
      <p:sp>
        <p:nvSpPr>
          <p:cNvPr id="359" name="Slide Number Placeholder 3"/>
          <p:cNvSpPr txBox="1"/>
          <p:nvPr>
            <p:ph type="sldNum" sz="quarter" idx="4294967295"/>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0" name="Rectangle 6"/>
          <p:cNvSpPr/>
          <p:nvPr/>
        </p:nvSpPr>
        <p:spPr>
          <a:xfrm>
            <a:off x="219939" y="157963"/>
            <a:ext cx="8743309" cy="6537606"/>
          </a:xfrm>
          <a:prstGeom prst="rect">
            <a:avLst/>
          </a:prstGeom>
          <a:ln w="25400">
            <a:solidFill>
              <a:srgbClr val="213650"/>
            </a:solidFill>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Footer Placeholder 4"/>
          <p:cNvSpPr txBox="1"/>
          <p:nvPr/>
        </p:nvSpPr>
        <p:spPr>
          <a:xfrm>
            <a:off x="3169919" y="6414760"/>
            <a:ext cx="2804162"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Dept of IST,CEG ,Anna University</a:t>
            </a:r>
          </a:p>
        </p:txBody>
      </p:sp>
      <p:sp>
        <p:nvSpPr>
          <p:cNvPr id="363" name="Content Placeholder 2"/>
          <p:cNvSpPr txBox="1"/>
          <p:nvPr>
            <p:ph type="body" idx="1"/>
          </p:nvPr>
        </p:nvSpPr>
        <p:spPr>
          <a:xfrm>
            <a:off x="578504" y="368784"/>
            <a:ext cx="8290605" cy="6083972"/>
          </a:xfrm>
          <a:prstGeom prst="rect">
            <a:avLst/>
          </a:prstGeom>
        </p:spPr>
        <p:txBody>
          <a:bodyPr/>
          <a:lstStyle/>
          <a:p>
            <a:pPr marL="0" indent="0" defTabSz="905255">
              <a:spcBef>
                <a:spcPts val="0"/>
              </a:spcBef>
              <a:buSzTx/>
              <a:buNone/>
              <a:defRPr sz="1782"/>
            </a:pPr>
            <a:r>
              <a:t>[6]N. Chandra and H. Vaidya, "Attention-Based YOLOv5 Model For Enhancing Landslide Detection In Remote Sensing Imagery," 2023 IEEE India Geoscience and Remote Sensing Symposium (In GARSS), Bangalore, India, 2023, pp. 1-4, Doi: 10.1109/InGARSS59135.2023.10490427. </a:t>
            </a:r>
          </a:p>
          <a:p>
            <a:pPr marL="0" indent="0" defTabSz="905255">
              <a:spcBef>
                <a:spcPts val="0"/>
              </a:spcBef>
              <a:buSzTx/>
              <a:buNone/>
              <a:defRPr sz="1782"/>
            </a:pPr>
            <a:r>
              <a:t>[7]H. Ning, B. Zhao and Y. Yuan, "Semantics-Consistent Representation Learning for Remote Sensing Image–Voice Retrieval," in IEEE Transactions on Geoscience and Remote Sensing, vol. 60, pp. 1-14, 2022, Art no. 4700614, Doi: 10.1109/TGRS.2021.3060705.</a:t>
            </a:r>
          </a:p>
          <a:p>
            <a:pPr marL="0" indent="0" defTabSz="905255">
              <a:spcBef>
                <a:spcPts val="0"/>
              </a:spcBef>
              <a:buSzTx/>
              <a:buNone/>
              <a:defRPr sz="1782"/>
            </a:pPr>
            <a:r>
              <a:t>[8]Zhang, Jie and Ma, Xiangyu and Lu, Meng and Sharma, Atma and Zhang, Lulu, Assessing Highway Resilience Subjected to Rainfall-Induced Slope Failure. Available at SSRN:  </a:t>
            </a:r>
            <a:r>
              <a:rPr u="sng">
                <a:solidFill>
                  <a:srgbClr val="0000FF"/>
                </a:solidFill>
                <a:uFill>
                  <a:solidFill>
                    <a:srgbClr val="0000FF"/>
                  </a:solidFill>
                </a:uFill>
                <a:hlinkClick r:id="rId2" invalidUrl="" action="" tgtFrame="" tooltip="" history="1" highlightClick="0" endSnd="0"/>
              </a:rPr>
              <a:t>http://dx.doi.org/10.2139/ssrn.4907082</a:t>
            </a:r>
            <a:r>
              <a:t>.</a:t>
            </a:r>
          </a:p>
          <a:p>
            <a:pPr marL="0" indent="0" defTabSz="905255">
              <a:spcBef>
                <a:spcPts val="0"/>
              </a:spcBef>
              <a:buSzTx/>
              <a:buNone/>
              <a:defRPr sz="1782"/>
            </a:pPr>
            <a:r>
              <a:t>[9]Ruohan Wang , Guan Chen, Yong Liu, Michael Beer,</a:t>
            </a:r>
          </a:p>
          <a:p>
            <a:pPr marL="0" indent="0" defTabSz="905255">
              <a:spcBef>
                <a:spcPts val="0"/>
              </a:spcBef>
              <a:buSzTx/>
              <a:buNone/>
              <a:defRPr sz="1782"/>
            </a:pPr>
            <a:r>
              <a:t>Computational modeling of near-fault earthquake-induced landslides considering stochastic ground motions and spatially varying soil,</a:t>
            </a:r>
          </a:p>
          <a:p>
            <a:pPr marL="0" indent="0" defTabSz="905255">
              <a:spcBef>
                <a:spcPts val="0"/>
              </a:spcBef>
              <a:buSzTx/>
              <a:buNone/>
              <a:defRPr sz="1782"/>
            </a:pPr>
            <a:r>
              <a:t>Engineering Structures, Volume 316,2024,118580,SSN 0141-0296.</a:t>
            </a:r>
          </a:p>
          <a:p>
            <a:pPr marL="0" indent="0" defTabSz="905255">
              <a:spcBef>
                <a:spcPts val="0"/>
              </a:spcBef>
              <a:buSzTx/>
              <a:buNone/>
              <a:defRPr sz="1782">
                <a:solidFill>
                  <a:srgbClr val="505050"/>
                </a:solidFill>
              </a:defRPr>
            </a:pPr>
            <a:r>
              <a:t>[10]  F. Liu et al., "Remote CLIP: A Vision Language Foundation Model for Remote Sensing," in IEEE Transactions on Geoscience and Remote Sensing, vol. 62, pp. 1-16, 2024, Art no. 5622216, Doi: 10.1109/TGRS.2024.3390838.</a:t>
            </a:r>
          </a:p>
          <a:p>
            <a:pPr marL="0" indent="0" defTabSz="905255">
              <a:spcBef>
                <a:spcPts val="0"/>
              </a:spcBef>
              <a:buSzTx/>
              <a:buNone/>
              <a:defRPr sz="1782">
                <a:solidFill>
                  <a:srgbClr val="505050"/>
                </a:solidFill>
              </a:defRPr>
            </a:pPr>
            <a:r>
              <a:t>[11] J. E. Vargas-Munoz, S. Srivastava, D. Tuia and A. X. Falcão, "OpenStreetMap: Challenges and Opportunities in Machine Learning and Remote Sensing," in IEEE Geoscience and Remote Sensing Magazine, vol. 9, no. 1, pp. 184-199, March 2021, doi: 10.1109/MGRS.2020.2994107.</a:t>
            </a:r>
          </a:p>
        </p:txBody>
      </p:sp>
      <p:sp>
        <p:nvSpPr>
          <p:cNvPr id="364" name="Slide Number Placeholder 3"/>
          <p:cNvSpPr txBox="1"/>
          <p:nvPr>
            <p:ph type="sldNum" sz="quarter" idx="4294967295"/>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5" name="Rectangle 5"/>
          <p:cNvSpPr/>
          <p:nvPr/>
        </p:nvSpPr>
        <p:spPr>
          <a:xfrm>
            <a:off x="274891" y="168953"/>
            <a:ext cx="8743309" cy="6537606"/>
          </a:xfrm>
          <a:prstGeom prst="rect">
            <a:avLst/>
          </a:prstGeom>
          <a:ln w="25400">
            <a:solidFill>
              <a:srgbClr val="213650"/>
            </a:solidFill>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Footer Placeholder 4"/>
          <p:cNvSpPr txBox="1"/>
          <p:nvPr/>
        </p:nvSpPr>
        <p:spPr>
          <a:xfrm>
            <a:off x="3169919" y="6414760"/>
            <a:ext cx="2804162"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Dept of IST,CEG ,Anna University</a:t>
            </a:r>
          </a:p>
        </p:txBody>
      </p:sp>
      <p:sp>
        <p:nvSpPr>
          <p:cNvPr id="368" name="Content Placeholder 2"/>
          <p:cNvSpPr txBox="1"/>
          <p:nvPr>
            <p:ph type="body" idx="1"/>
          </p:nvPr>
        </p:nvSpPr>
        <p:spPr>
          <a:xfrm>
            <a:off x="589315" y="552740"/>
            <a:ext cx="7965369" cy="5595793"/>
          </a:xfrm>
          <a:prstGeom prst="rect">
            <a:avLst/>
          </a:prstGeom>
        </p:spPr>
        <p:txBody>
          <a:bodyPr/>
          <a:lstStyle/>
          <a:p>
            <a:pPr marL="0" indent="0" defTabSz="804672">
              <a:spcBef>
                <a:spcPts val="300"/>
              </a:spcBef>
              <a:buSzTx/>
              <a:buNone/>
              <a:defRPr sz="1584"/>
            </a:pPr>
            <a:r>
              <a:t>[12]M. K. Korir, W. Mwangi and M. W. Kimwele, "Artificial Intelligence-Based Chatbot Model Providing Expert Advice to Potato Farmers in Kenya," 2023 IEEE AFRICON, Nairobi, Kenya, 2023, pp. 1-6, doi: 10.1109/AFRICON55910.2023.10293557. </a:t>
            </a:r>
          </a:p>
          <a:p>
            <a:pPr marL="0" indent="0" defTabSz="804672">
              <a:spcBef>
                <a:spcPts val="0"/>
              </a:spcBef>
              <a:buSzTx/>
              <a:buNone/>
              <a:defRPr sz="1584"/>
            </a:pPr>
            <a:r>
              <a:t>[13] Francesco Colace, Massimo De Santo, Marco Lombardi, Francesco Pascale, Antonio Pietrosanto, and Saverio Lemma, "Chatbot for E-Learning: A Case of Study," International Journal of Mechanical Engineering and Robotics Research, Vol. 7, No. 5, pp. 528-533, September 2018. DOI: 10.18178/ijmerr.7.5.528-533.</a:t>
            </a:r>
          </a:p>
          <a:p>
            <a:pPr marL="0" indent="0" defTabSz="804672">
              <a:spcBef>
                <a:spcPts val="0"/>
              </a:spcBef>
              <a:buSzTx/>
              <a:buNone/>
              <a:defRPr sz="1584"/>
            </a:pPr>
            <a:r>
              <a:t>[14]Chen, H., He, Y., Zhang, L., Yao, S., Yang, W., Fang, Y., … Gao, B. (2023). A landslide extraction method of channel attention mechanism U-Net network based on Sentinel-2A remote sensing images. International Journal of Digital Earth, 16(1), 552–577. </a:t>
            </a:r>
            <a:r>
              <a:rPr u="sng">
                <a:solidFill>
                  <a:srgbClr val="0000FF"/>
                </a:solidFill>
                <a:uFill>
                  <a:solidFill>
                    <a:srgbClr val="0000FF"/>
                  </a:solidFill>
                </a:uFill>
                <a:hlinkClick r:id="rId2" invalidUrl="" action="" tgtFrame="" tooltip="" history="1" highlightClick="0" endSnd="0"/>
              </a:rPr>
              <a:t>https://doi.org/10.1080/17538947.2023.2177359</a:t>
            </a:r>
            <a:r>
              <a:t>.</a:t>
            </a:r>
            <a:br/>
            <a:r>
              <a:t>[15] S. Skakun, E. Vermote, J. -C. Roger and C. Justice, "Multispectral Misregistration of Sentinel-2A Images: Analysis and Implications for Potential Applications," in IEEE Geoscience and Remote Sensing Letters, vol. 14, no. 12, pp. 2408-2412, Dec. 2017, doi: 10.1109/LGRS.2017.2766448.</a:t>
            </a:r>
          </a:p>
          <a:p>
            <a:pPr marL="0" indent="0" defTabSz="804672">
              <a:spcBef>
                <a:spcPts val="0"/>
              </a:spcBef>
              <a:buSzTx/>
              <a:buNone/>
              <a:defRPr sz="1584">
                <a:solidFill>
                  <a:srgbClr val="505050"/>
                </a:solidFill>
              </a:defRPr>
            </a:pPr>
            <a:r>
              <a:t>[16] Wei Zheng, Zhang Xia, Zhang Bing and Li Xing, "General and specific methods studying on bands selection of hyperspectral remote sensing data," Proceedings. 2005 IEEE International Geoscience and Remote Sensing Symposium, 2005. IGARSS '05., Seoul, 2005, pp. 3223-3226, doi: 10.1109/IGARSS.2005.1526527.</a:t>
            </a:r>
          </a:p>
          <a:p>
            <a:pPr marL="0" indent="0" defTabSz="804672">
              <a:spcBef>
                <a:spcPts val="0"/>
              </a:spcBef>
              <a:buSzTx/>
              <a:buNone/>
              <a:defRPr sz="1584"/>
            </a:pPr>
          </a:p>
          <a:p>
            <a:pPr marL="0" indent="0" defTabSz="804672">
              <a:spcBef>
                <a:spcPts val="0"/>
              </a:spcBef>
              <a:buSzTx/>
              <a:buNone/>
              <a:defRPr sz="1584"/>
            </a:pPr>
          </a:p>
          <a:p>
            <a:pPr marL="0" indent="0" defTabSz="804672">
              <a:spcBef>
                <a:spcPts val="0"/>
              </a:spcBef>
              <a:buSzTx/>
              <a:buNone/>
              <a:defRPr sz="1584"/>
            </a:pPr>
            <a:br/>
          </a:p>
        </p:txBody>
      </p:sp>
      <p:sp>
        <p:nvSpPr>
          <p:cNvPr id="369" name="Slide Number Placeholder 3"/>
          <p:cNvSpPr txBox="1"/>
          <p:nvPr>
            <p:ph type="sldNum" sz="quarter" idx="4294967295"/>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0" name="Rectangle 5"/>
          <p:cNvSpPr/>
          <p:nvPr/>
        </p:nvSpPr>
        <p:spPr>
          <a:xfrm>
            <a:off x="208949" y="157963"/>
            <a:ext cx="8743309" cy="6537606"/>
          </a:xfrm>
          <a:prstGeom prst="rect">
            <a:avLst/>
          </a:prstGeom>
          <a:ln w="25400">
            <a:solidFill>
              <a:srgbClr val="213650"/>
            </a:solidFill>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Footer Placeholder 4"/>
          <p:cNvSpPr txBox="1"/>
          <p:nvPr/>
        </p:nvSpPr>
        <p:spPr>
          <a:xfrm>
            <a:off x="3169919" y="6414760"/>
            <a:ext cx="2804162" cy="24830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200">
                <a:solidFill>
                  <a:srgbClr val="888888"/>
                </a:solidFill>
              </a:defRPr>
            </a:lvl1pPr>
          </a:lstStyle>
          <a:p>
            <a:pPr/>
            <a:r>
              <a:t>Dept of IST,CEG ,Anna University</a:t>
            </a:r>
          </a:p>
        </p:txBody>
      </p:sp>
      <p:sp>
        <p:nvSpPr>
          <p:cNvPr id="373" name="Content Placeholder 2"/>
          <p:cNvSpPr txBox="1"/>
          <p:nvPr>
            <p:ph type="body" idx="1"/>
          </p:nvPr>
        </p:nvSpPr>
        <p:spPr>
          <a:xfrm>
            <a:off x="577136" y="572077"/>
            <a:ext cx="7943409" cy="5758367"/>
          </a:xfrm>
          <a:prstGeom prst="rect">
            <a:avLst/>
          </a:prstGeom>
        </p:spPr>
        <p:txBody>
          <a:bodyPr/>
          <a:lstStyle/>
          <a:p>
            <a:pPr marL="0" indent="0" defTabSz="905255">
              <a:spcBef>
                <a:spcPts val="0"/>
              </a:spcBef>
              <a:buSzTx/>
              <a:buNone/>
              <a:defRPr sz="1782">
                <a:solidFill>
                  <a:srgbClr val="505050"/>
                </a:solidFill>
              </a:defRPr>
            </a:pPr>
            <a:r>
              <a:t>[17] I. C. Plajer, A. Băicoianu, L. Majercsik and M. Ivanovici, "NDVI Computation from Hyperspectral Images," 2023 13th Workshop on Hyperspectral Imaging and Signal Processing: Evolution in Remote Sensing (WHISPERS), Athens, Greece, 2023, pp. 1-5, doi: 10.1109/WHISPERS61460.2023.10431225.</a:t>
            </a:r>
          </a:p>
          <a:p>
            <a:pPr marL="0" indent="0" defTabSz="905255">
              <a:spcBef>
                <a:spcPts val="0"/>
              </a:spcBef>
              <a:buSzTx/>
              <a:buNone/>
              <a:defRPr sz="1782">
                <a:solidFill>
                  <a:srgbClr val="505050"/>
                </a:solidFill>
              </a:defRPr>
            </a:pPr>
            <a:r>
              <a:t>[18] N. V. Estrabis et al., "Brazilian Midwest Native Vegetation Mapping Based on Google Earth Engine," 2020 IEEE Latin American GRSS &amp; ISPRS Remote Sensing Conference (LAGIRS), Santiago, Chile, 2020, pp. 613-618, doi: 10.1109/LAGIRS48042.2020.9165607.</a:t>
            </a:r>
          </a:p>
          <a:p>
            <a:pPr marL="0" indent="0" defTabSz="905255">
              <a:spcBef>
                <a:spcPts val="0"/>
              </a:spcBef>
              <a:buSzTx/>
              <a:buNone/>
              <a:defRPr sz="1782">
                <a:solidFill>
                  <a:srgbClr val="505050"/>
                </a:solidFill>
              </a:defRPr>
            </a:pPr>
            <a:r>
              <a:t>[19] J. -k. Liu, D. Liu and D. Alsdorf, "Extracting Ground-Level DEM From SRTM DEM in Forest Environments Based on Mathematical Morphology," in IEEE Transactions on Geoscience and Remote Sensing, vol. 52, no. 10, pp. 6333-6340, Oct. 2014, doi: 10.1109/TGRS.2013.2296232.</a:t>
            </a:r>
          </a:p>
          <a:p>
            <a:pPr marL="0" indent="0" defTabSz="905255">
              <a:spcBef>
                <a:spcPts val="0"/>
              </a:spcBef>
              <a:buSzTx/>
              <a:buNone/>
              <a:defRPr sz="1782">
                <a:solidFill>
                  <a:srgbClr val="505050"/>
                </a:solidFill>
              </a:defRPr>
            </a:pPr>
            <a:r>
              <a:t>[20] A. Aishwarya Hegde, U. Pruthviraj and A. Shetty, "A QGIS Plug-in for Processing MODIS Data," 2019 IEEE 5th International Conference for Convergence in Technology (I2CT), Bombay, India, 2019, pp. 1-4, doi: 10.1109/I2CT45611.2019.9033711. </a:t>
            </a:r>
          </a:p>
          <a:p>
            <a:pPr marL="0" indent="0" defTabSz="905255">
              <a:spcBef>
                <a:spcPts val="0"/>
              </a:spcBef>
              <a:buSzTx/>
              <a:buNone/>
              <a:defRPr sz="1782">
                <a:solidFill>
                  <a:srgbClr val="505050"/>
                </a:solidFill>
              </a:defRPr>
            </a:pPr>
            <a:r>
              <a:t>[21] A. Sridharan and S. Gopalan, "DEM Based Categorisation of Landslides Induced by 2011 Sikkim Earthquake," 2019 International Conference on Intelligent Computing and Remote Sensing (ICICRS), Bhubaneswar, India, 2019, pp. 1-4, doi: 10.1109/ICICRS46726.2019.9555880. </a:t>
            </a:r>
          </a:p>
        </p:txBody>
      </p:sp>
      <p:sp>
        <p:nvSpPr>
          <p:cNvPr id="374" name="Slide Number Placeholder 3"/>
          <p:cNvSpPr txBox="1"/>
          <p:nvPr>
            <p:ph type="sldNum" sz="quarter" idx="4294967295"/>
          </p:nvPr>
        </p:nvSpPr>
        <p:spPr>
          <a:xfrm>
            <a:off x="8428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5" name="Rectangle 5"/>
          <p:cNvSpPr/>
          <p:nvPr/>
        </p:nvSpPr>
        <p:spPr>
          <a:xfrm>
            <a:off x="208949" y="157963"/>
            <a:ext cx="8743309" cy="6537606"/>
          </a:xfrm>
          <a:prstGeom prst="rect">
            <a:avLst/>
          </a:prstGeom>
          <a:ln w="25400">
            <a:solidFill>
              <a:srgbClr val="213650"/>
            </a:solidFill>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Title 1"/>
          <p:cNvSpPr txBox="1"/>
          <p:nvPr>
            <p:ph type="title"/>
          </p:nvPr>
        </p:nvSpPr>
        <p:spPr>
          <a:xfrm>
            <a:off x="762000" y="2743200"/>
            <a:ext cx="8229600" cy="1143000"/>
          </a:xfrm>
          <a:prstGeom prst="rect">
            <a:avLst/>
          </a:prstGeom>
        </p:spPr>
        <p:txBody>
          <a:bodyPr/>
          <a:lstStyle/>
          <a:p>
            <a:pPr/>
            <a:r>
              <a:t>THANK YOU</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Title 1"/>
          <p:cNvSpPr txBox="1"/>
          <p:nvPr>
            <p:ph type="title"/>
          </p:nvPr>
        </p:nvSpPr>
        <p:spPr>
          <a:xfrm>
            <a:off x="447676" y="91439"/>
            <a:ext cx="8446942" cy="635926"/>
          </a:xfrm>
          <a:prstGeom prst="rect">
            <a:avLst/>
          </a:prstGeom>
        </p:spPr>
        <p:txBody>
          <a:bodyPr/>
          <a:lstStyle/>
          <a:p>
            <a:pPr defTabSz="365760">
              <a:defRPr b="1" sz="1560">
                <a:latin typeface="Times New Roman"/>
                <a:ea typeface="Times New Roman"/>
                <a:cs typeface="Times New Roman"/>
                <a:sym typeface="Times New Roman"/>
              </a:defRPr>
            </a:pPr>
            <a:br/>
            <a:br/>
            <a:r>
              <a:rPr sz="840"/>
              <a:t>LITERATURE SURVEY</a:t>
            </a:r>
            <a:br>
              <a:rPr sz="840"/>
            </a:br>
            <a:r>
              <a:rPr sz="840"/>
              <a:t>BASE PAPERS </a:t>
            </a:r>
            <a:br>
              <a:rPr sz="840"/>
            </a:br>
            <a:br>
              <a:rPr sz="840"/>
            </a:br>
          </a:p>
        </p:txBody>
      </p:sp>
      <p:graphicFrame>
        <p:nvGraphicFramePr>
          <p:cNvPr id="111" name="Table 4"/>
          <p:cNvGraphicFramePr/>
          <p:nvPr/>
        </p:nvGraphicFramePr>
        <p:xfrm>
          <a:off x="242454" y="819536"/>
          <a:ext cx="8745682" cy="5726737"/>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018412"/>
                <a:gridCol w="1382286"/>
                <a:gridCol w="3723917"/>
                <a:gridCol w="1621066"/>
              </a:tblGrid>
              <a:tr h="812354">
                <a:tc>
                  <a:txBody>
                    <a:bodyPr/>
                    <a:lstStyle/>
                    <a:p>
                      <a:pPr algn="ctr">
                        <a:defRPr b="0" sz="1800">
                          <a:solidFill>
                            <a:srgbClr val="000000"/>
                          </a:solidFill>
                        </a:defRPr>
                      </a:pPr>
                      <a:r>
                        <a:rPr b="1" sz="1200">
                          <a:solidFill>
                            <a:srgbClr val="FFFFFF"/>
                          </a:solidFill>
                        </a:rPr>
                        <a:t>TITLE OF THE ARTICLE</a:t>
                      </a:r>
                    </a:p>
                  </a:txBody>
                  <a:tcPr marL="9525" marR="9525" marT="9525" marB="9525" anchor="ctr" anchorCtr="0" horzOverflow="overflow"/>
                </a:tc>
                <a:tc>
                  <a:txBody>
                    <a:bodyPr/>
                    <a:lstStyle/>
                    <a:p>
                      <a:pPr algn="ctr">
                        <a:defRPr b="0" sz="1800">
                          <a:solidFill>
                            <a:srgbClr val="000000"/>
                          </a:solidFill>
                        </a:defRPr>
                      </a:pPr>
                      <a:r>
                        <a:rPr b="1" sz="1200">
                          <a:solidFill>
                            <a:srgbClr val="FFFFFF"/>
                          </a:solidFill>
                        </a:rPr>
                        <a:t>JOURNAL/CONFERENCE DETAILS AND YEAR OF PUBLICATION</a:t>
                      </a:r>
                    </a:p>
                  </a:txBody>
                  <a:tcPr marL="9525" marR="9525" marT="9525" marB="9525" anchor="ctr" anchorCtr="0" horzOverflow="overflow"/>
                </a:tc>
                <a:tc>
                  <a:txBody>
                    <a:bodyPr/>
                    <a:lstStyle/>
                    <a:p>
                      <a:pPr algn="ctr">
                        <a:defRPr b="0" sz="1800">
                          <a:solidFill>
                            <a:srgbClr val="000000"/>
                          </a:solidFill>
                        </a:defRPr>
                      </a:pPr>
                      <a:r>
                        <a:rPr b="1" sz="1200">
                          <a:solidFill>
                            <a:srgbClr val="FFFFFF"/>
                          </a:solidFill>
                        </a:rPr>
                        <a:t>HIGHLIGHTS OF APPROACH(S) FOLLWED</a:t>
                      </a:r>
                    </a:p>
                  </a:txBody>
                  <a:tcPr marL="9525" marR="9525" marT="9525" marB="9525" anchor="ctr" anchorCtr="0" horzOverflow="overflow"/>
                </a:tc>
                <a:tc>
                  <a:txBody>
                    <a:bodyPr/>
                    <a:lstStyle/>
                    <a:p>
                      <a:pPr algn="ctr">
                        <a:defRPr b="0" sz="1800">
                          <a:solidFill>
                            <a:srgbClr val="000000"/>
                          </a:solidFill>
                        </a:defRPr>
                      </a:pPr>
                      <a:r>
                        <a:rPr b="1" sz="1100">
                          <a:solidFill>
                            <a:srgbClr val="FFFFFF"/>
                          </a:solidFill>
                        </a:rPr>
                        <a:t>CHALLENGES TO BE ADDRESSED</a:t>
                      </a:r>
                    </a:p>
                  </a:txBody>
                  <a:tcPr marL="9525" marR="9525" marT="9525" marB="9525" anchor="ctr" anchorCtr="0" horzOverflow="overflow"/>
                </a:tc>
              </a:tr>
              <a:tr h="2865205">
                <a:tc>
                  <a:txBody>
                    <a:bodyPr/>
                    <a:lstStyle/>
                    <a:p>
                      <a:pPr algn="l">
                        <a:defRPr sz="1100"/>
                      </a:pPr>
                    </a:p>
                    <a:p>
                      <a:pPr algn="l">
                        <a:defRPr sz="1400"/>
                      </a:pPr>
                      <a:r>
                        <a:t>EVALUATING GEO-ASPECTS IMPLICATIONS ON LAND SLIDING IN HIMALAYAN TERRAIN IN A PART OF AIZWAL DISTRICT, MIZORAM STATE USING REMOTE SENSING AND GIS</a:t>
                      </a:r>
                    </a:p>
                  </a:txBody>
                  <a:tcPr marL="9525" marR="9525" marT="9525" marB="9525" anchor="t" anchorCtr="0" horzOverflow="overflow"/>
                </a:tc>
                <a:tc>
                  <a:txBody>
                    <a:bodyPr/>
                    <a:lstStyle/>
                    <a:p>
                      <a:pPr algn="l">
                        <a:defRPr sz="1300"/>
                      </a:pPr>
                    </a:p>
                    <a:p>
                      <a:pPr algn="l">
                        <a:defRPr b="1" sz="1400"/>
                      </a:pPr>
                    </a:p>
                    <a:p>
                      <a:pPr algn="l">
                        <a:defRPr b="1" sz="1400"/>
                      </a:pPr>
                      <a:r>
                        <a:t>Publisher: </a:t>
                      </a:r>
                      <a:r>
                        <a:rPr b="0"/>
                        <a:t>springer</a:t>
                      </a:r>
                    </a:p>
                    <a:p>
                      <a:pPr algn="l">
                        <a:defRPr b="1" sz="1400"/>
                      </a:pPr>
                      <a:r>
                        <a:t>Date of conference:</a:t>
                      </a:r>
                      <a:r>
                        <a:rPr b="0"/>
                        <a:t>2006</a:t>
                      </a:r>
                    </a:p>
                  </a:txBody>
                  <a:tcPr marL="9525" marR="9525" marT="9525" marB="9525" anchor="t" anchorCtr="0" horzOverflow="overflow"/>
                </a:tc>
                <a:tc>
                  <a:txBody>
                    <a:bodyPr/>
                    <a:lstStyle/>
                    <a:p>
                      <a:pPr marL="285750" indent="-285750" algn="l">
                        <a:buSzPct val="100000"/>
                        <a:buFont typeface="Arial"/>
                        <a:buChar char="•"/>
                        <a:defRPr sz="1400"/>
                      </a:pPr>
                      <a:r>
                        <a:t>Generated thematic maps for various terrain parameters using visual interpretation of satellite images and topographical data.</a:t>
                      </a:r>
                    </a:p>
                    <a:p>
                      <a:pPr marL="285750" indent="-285750" algn="l">
                        <a:buSzPct val="100000"/>
                        <a:buFont typeface="Arial"/>
                        <a:buChar char="•"/>
                        <a:defRPr sz="1400"/>
                      </a:pPr>
                      <a:r>
                        <a:t>Digitized maps in ArcGIS 8.2 and aligned them to real-world coordinates using polyconic projection.</a:t>
                      </a:r>
                    </a:p>
                    <a:p>
                      <a:pPr marL="285750" indent="-285750" algn="l">
                        <a:buSzPct val="100000"/>
                        <a:buFont typeface="Arial"/>
                        <a:buChar char="•"/>
                        <a:defRPr sz="1400"/>
                      </a:pPr>
                      <a:r>
                        <a:t> Developed a Digital Elevation Model (DEM) from the contour layer, then generated slope and aspect maps.</a:t>
                      </a:r>
                    </a:p>
                    <a:p>
                      <a:pPr marL="285750" indent="-285750" algn="l">
                        <a:buSzPct val="100000"/>
                        <a:buFont typeface="Arial"/>
                        <a:buChar char="•"/>
                        <a:defRPr sz="1400"/>
                      </a:pPr>
                      <a:r>
                        <a:t>Created lineament and drainage density maps from lineament and drainage data.</a:t>
                      </a:r>
                    </a:p>
                    <a:p>
                      <a:pPr marL="285750" indent="-285750" algn="l">
                        <a:buSzPct val="100000"/>
                        <a:buFont typeface="Arial"/>
                        <a:buChar char="•"/>
                        <a:defRPr sz="1400"/>
                      </a:pPr>
                      <a:r>
                        <a:t>Computed area statistics of terrain parameters and calculated landslide density and frequency for analysis.</a:t>
                      </a:r>
                    </a:p>
                  </a:txBody>
                  <a:tcPr marL="9525" marR="9525" marT="9525" marB="9525" anchor="t" anchorCtr="0" horzOverflow="overflow"/>
                </a:tc>
                <a:tc>
                  <a:txBody>
                    <a:bodyPr/>
                    <a:lstStyle/>
                    <a:p>
                      <a:pPr algn="l">
                        <a:defRPr sz="1800"/>
                      </a:pPr>
                      <a:r>
                        <a:rPr sz="1400"/>
                        <a:t>Integrating various thematic layers and maintaining consistency across different data sources are key concerns.</a:t>
                      </a:r>
                    </a:p>
                  </a:txBody>
                  <a:tcPr marL="9525" marR="9525" marT="9525" marB="9525" anchor="t" anchorCtr="0" horzOverflow="overflow"/>
                </a:tc>
              </a:tr>
              <a:tr h="2049177">
                <a:tc>
                  <a:txBody>
                    <a:bodyPr/>
                    <a:lstStyle/>
                    <a:p>
                      <a:pPr algn="l">
                        <a:defRPr sz="1400"/>
                      </a:pPr>
                      <a:r>
                        <a:t>An integrated neural network method for landslide susceptibility assessment based on time-series InSAR deformation dynamic features</a:t>
                      </a:r>
                    </a:p>
                  </a:txBody>
                  <a:tcPr marL="9525" marR="9525" marT="9525" marB="9525" anchor="t" anchorCtr="0" horzOverflow="overflow"/>
                </a:tc>
                <a:tc>
                  <a:txBody>
                    <a:bodyPr/>
                    <a:lstStyle/>
                    <a:p>
                      <a:pPr algn="l">
                        <a:defRPr b="1" sz="1400"/>
                      </a:pPr>
                      <a:r>
                        <a:t>Published in: </a:t>
                      </a:r>
                      <a:r>
                        <a:rPr b="0"/>
                        <a:t>International Journal of Digital Earth Volume 17, </a:t>
                      </a:r>
                    </a:p>
                    <a:p>
                      <a:pPr algn="l">
                        <a:defRPr b="1" sz="1400"/>
                      </a:pPr>
                      <a:r>
                        <a:t>Publisher: </a:t>
                      </a:r>
                      <a:r>
                        <a:rPr b="0"/>
                        <a:t>Taylor and francis</a:t>
                      </a:r>
                    </a:p>
                    <a:p>
                      <a:pPr algn="l">
                        <a:defRPr b="1" sz="1400"/>
                      </a:pPr>
                      <a:r>
                        <a:t>Date of conference:</a:t>
                      </a:r>
                      <a:r>
                        <a:rPr b="0"/>
                        <a:t>2024</a:t>
                      </a:r>
                    </a:p>
                    <a:p>
                      <a:pPr algn="l">
                        <a:defRPr sz="1400"/>
                      </a:pPr>
                    </a:p>
                  </a:txBody>
                  <a:tcPr marL="9525" marR="9525" marT="9525" marB="9525" anchor="t" anchorCtr="0" horzOverflow="overflow"/>
                </a:tc>
                <a:tc>
                  <a:txBody>
                    <a:bodyPr/>
                    <a:lstStyle/>
                    <a:p>
                      <a:pPr marL="285750" indent="-285750" algn="l">
                        <a:buSzPct val="100000"/>
                        <a:buFont typeface="Arial"/>
                        <a:buChar char="•"/>
                        <a:defRPr sz="1400"/>
                      </a:pPr>
                      <a:r>
                        <a:t>LSA effectively fuses temporal InSAR deformation features with spatial landslide influencing factors.</a:t>
                      </a:r>
                    </a:p>
                    <a:p>
                      <a:pPr marL="285750" indent="-285750" algn="l">
                        <a:buSzPct val="100000"/>
                        <a:buFont typeface="Arial"/>
                        <a:buChar char="•"/>
                        <a:defRPr sz="1400"/>
                      </a:pPr>
                      <a:r>
                        <a:t>Analysis the Landslide influencing factors. </a:t>
                      </a:r>
                    </a:p>
                    <a:p>
                      <a:pPr marL="285750" indent="-285750" algn="l">
                        <a:buSzPct val="100000"/>
                        <a:buFont typeface="Arial"/>
                        <a:buChar char="•"/>
                        <a:defRPr sz="1400"/>
                      </a:pPr>
                      <a:r>
                        <a:t> Landslide cataloging</a:t>
                      </a:r>
                    </a:p>
                    <a:p>
                      <a:pPr marL="285750" indent="-285750" algn="l">
                        <a:buSzPct val="100000"/>
                        <a:buFont typeface="Arial"/>
                        <a:buChar char="•"/>
                        <a:defRPr sz="1400"/>
                      </a:pPr>
                      <a:r>
                        <a:t> Time series of InSAR deformation data. </a:t>
                      </a:r>
                    </a:p>
                  </a:txBody>
                  <a:tcPr marL="9525" marR="9525" marT="9525" marB="9525" anchor="t" anchorCtr="0" horzOverflow="overflow"/>
                </a:tc>
                <a:tc>
                  <a:txBody>
                    <a:bodyPr/>
                    <a:lstStyle/>
                    <a:p>
                      <a:pPr algn="l">
                        <a:defRPr sz="1400"/>
                      </a:pPr>
                      <a:r>
                        <a:t>InSAR technology used here is incoherent in some areas with dense vegetation or excessive deformation, leading to inaccurate deformation value.</a:t>
                      </a:r>
                    </a:p>
                  </a:txBody>
                  <a:tcPr marL="9525" marR="9525" marT="9525" marB="9525" anchor="t" anchorCtr="0" horzOverflow="overflow"/>
                </a:tc>
              </a:tr>
            </a:tbl>
          </a:graphicData>
        </a:graphic>
      </p:graphicFrame>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Title 1"/>
          <p:cNvSpPr txBox="1"/>
          <p:nvPr>
            <p:ph type="title"/>
          </p:nvPr>
        </p:nvSpPr>
        <p:spPr>
          <a:xfrm>
            <a:off x="447676" y="91439"/>
            <a:ext cx="8446942" cy="635926"/>
          </a:xfrm>
          <a:prstGeom prst="rect">
            <a:avLst/>
          </a:prstGeom>
        </p:spPr>
        <p:txBody>
          <a:bodyPr/>
          <a:lstStyle/>
          <a:p>
            <a:pPr defTabSz="365760">
              <a:defRPr b="1" sz="1560">
                <a:latin typeface="Times New Roman"/>
                <a:ea typeface="Times New Roman"/>
                <a:cs typeface="Times New Roman"/>
                <a:sym typeface="Times New Roman"/>
              </a:defRPr>
            </a:pPr>
            <a:br/>
            <a:br/>
            <a:r>
              <a:rPr sz="840"/>
              <a:t>LITERATURE SURVEY</a:t>
            </a:r>
            <a:br>
              <a:rPr sz="840"/>
            </a:br>
            <a:r>
              <a:rPr sz="840"/>
              <a:t>BASE PAPERS </a:t>
            </a:r>
            <a:br>
              <a:rPr sz="840"/>
            </a:br>
            <a:br>
              <a:rPr sz="840"/>
            </a:br>
          </a:p>
        </p:txBody>
      </p:sp>
      <p:graphicFrame>
        <p:nvGraphicFramePr>
          <p:cNvPr id="114" name="Table 4"/>
          <p:cNvGraphicFramePr/>
          <p:nvPr/>
        </p:nvGraphicFramePr>
        <p:xfrm>
          <a:off x="242456" y="819536"/>
          <a:ext cx="8724900" cy="463569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711035"/>
                <a:gridCol w="1681582"/>
                <a:gridCol w="3555436"/>
                <a:gridCol w="1776846"/>
              </a:tblGrid>
              <a:tr h="1024000">
                <a:tc>
                  <a:txBody>
                    <a:bodyPr/>
                    <a:lstStyle/>
                    <a:p>
                      <a:pPr algn="ctr">
                        <a:defRPr b="0" sz="1800">
                          <a:solidFill>
                            <a:srgbClr val="000000"/>
                          </a:solidFill>
                        </a:defRPr>
                      </a:pPr>
                      <a:r>
                        <a:rPr b="1" sz="1200">
                          <a:solidFill>
                            <a:srgbClr val="FFFFFF"/>
                          </a:solidFill>
                        </a:rPr>
                        <a:t>TITLE OF THE ARTICLE</a:t>
                      </a:r>
                    </a:p>
                  </a:txBody>
                  <a:tcPr marL="9525" marR="9525" marT="9525" marB="9525" anchor="ctr" anchorCtr="0" horzOverflow="overflow"/>
                </a:tc>
                <a:tc>
                  <a:txBody>
                    <a:bodyPr/>
                    <a:lstStyle/>
                    <a:p>
                      <a:pPr algn="ctr">
                        <a:defRPr b="0" sz="1800">
                          <a:solidFill>
                            <a:srgbClr val="000000"/>
                          </a:solidFill>
                        </a:defRPr>
                      </a:pPr>
                      <a:r>
                        <a:rPr b="1" sz="1200">
                          <a:solidFill>
                            <a:srgbClr val="FFFFFF"/>
                          </a:solidFill>
                        </a:rPr>
                        <a:t>JOURNAL/CONFERENCE DETAILS AND YEAR OF PUBLICATION</a:t>
                      </a:r>
                    </a:p>
                  </a:txBody>
                  <a:tcPr marL="9525" marR="9525" marT="9525" marB="9525" anchor="ctr" anchorCtr="0" horzOverflow="overflow"/>
                </a:tc>
                <a:tc>
                  <a:txBody>
                    <a:bodyPr/>
                    <a:lstStyle/>
                    <a:p>
                      <a:pPr algn="ctr">
                        <a:defRPr b="0" sz="1800">
                          <a:solidFill>
                            <a:srgbClr val="000000"/>
                          </a:solidFill>
                        </a:defRPr>
                      </a:pPr>
                      <a:r>
                        <a:rPr b="1" sz="1200">
                          <a:solidFill>
                            <a:srgbClr val="FFFFFF"/>
                          </a:solidFill>
                        </a:rPr>
                        <a:t>HIGHLIGHTS OF APPROACH(S) FOLLWED</a:t>
                      </a:r>
                    </a:p>
                  </a:txBody>
                  <a:tcPr marL="9525" marR="9525" marT="9525" marB="9525" anchor="ctr" anchorCtr="0" horzOverflow="overflow"/>
                </a:tc>
                <a:tc>
                  <a:txBody>
                    <a:bodyPr/>
                    <a:lstStyle/>
                    <a:p>
                      <a:pPr algn="ctr">
                        <a:defRPr b="0" sz="1800">
                          <a:solidFill>
                            <a:srgbClr val="000000"/>
                          </a:solidFill>
                        </a:defRPr>
                      </a:pPr>
                      <a:r>
                        <a:rPr b="1" sz="1100">
                          <a:solidFill>
                            <a:srgbClr val="FFFFFF"/>
                          </a:solidFill>
                        </a:rPr>
                        <a:t>CHALLENGES TO BE ADDRESSED</a:t>
                      </a:r>
                    </a:p>
                  </a:txBody>
                  <a:tcPr marL="9525" marR="9525" marT="9525" marB="9525" anchor="ctr" anchorCtr="0" horzOverflow="overflow"/>
                </a:tc>
              </a:tr>
              <a:tr h="3611690">
                <a:tc>
                  <a:txBody>
                    <a:bodyPr/>
                    <a:lstStyle/>
                    <a:p>
                      <a:pPr algn="l">
                        <a:defRPr sz="1400"/>
                      </a:pPr>
                    </a:p>
                    <a:p>
                      <a:pPr algn="l">
                        <a:defRPr sz="1400"/>
                      </a:pPr>
                    </a:p>
                    <a:p>
                      <a:pPr algn="l">
                        <a:defRPr sz="1400"/>
                      </a:pPr>
                      <a:r>
                        <a:t>DEM-Based Categorization of Landslides Induced by 2011 Sikkim Earthquake</a:t>
                      </a:r>
                    </a:p>
                  </a:txBody>
                  <a:tcPr marL="9525" marR="9525" marT="9525" marB="9525" anchor="t" anchorCtr="0" horzOverflow="overflow"/>
                </a:tc>
                <a:tc>
                  <a:txBody>
                    <a:bodyPr/>
                    <a:lstStyle/>
                    <a:p>
                      <a:pPr algn="l">
                        <a:defRPr sz="1300"/>
                      </a:pPr>
                    </a:p>
                    <a:p>
                      <a:pPr algn="l">
                        <a:defRPr b="1" sz="1400"/>
                      </a:pPr>
                      <a:r>
                        <a:t>Published in: </a:t>
                      </a:r>
                      <a:r>
                        <a:rPr sz="1800"/>
                        <a:t> </a:t>
                      </a:r>
                      <a:r>
                        <a:rPr b="0"/>
                        <a:t>2019 International Conference on Intelligent Computing and Remote Sensing (ICICRS)</a:t>
                      </a:r>
                    </a:p>
                    <a:p>
                      <a:pPr algn="l">
                        <a:defRPr b="1" sz="1400"/>
                      </a:pPr>
                      <a:r>
                        <a:t>Publisher: </a:t>
                      </a:r>
                      <a:r>
                        <a:rPr b="0"/>
                        <a:t>IEEE</a:t>
                      </a:r>
                    </a:p>
                    <a:p>
                      <a:pPr algn="l">
                        <a:defRPr b="1" sz="1400"/>
                      </a:pPr>
                      <a:r>
                        <a:t>Date of conference:</a:t>
                      </a:r>
                      <a:r>
                        <a:rPr b="0"/>
                        <a:t>19-20 July 2019</a:t>
                      </a:r>
                    </a:p>
                  </a:txBody>
                  <a:tcPr marL="9525" marR="9525" marT="9525" marB="9525" anchor="t" anchorCtr="0" horzOverflow="overflow"/>
                </a:tc>
                <a:tc>
                  <a:txBody>
                    <a:bodyPr/>
                    <a:lstStyle/>
                    <a:p>
                      <a:pPr marL="285750" indent="-285750" algn="l">
                        <a:buSzPct val="100000"/>
                        <a:buFont typeface="Arial"/>
                        <a:buChar char="•"/>
                        <a:defRPr b="1" sz="1400"/>
                      </a:pPr>
                      <a:r>
                        <a:t>Landslide Categorization</a:t>
                      </a:r>
                      <a:r>
                        <a:rPr b="0"/>
                        <a:t>: Classification of landslides based on material (rock, debris, soil) and distance from the earthquake epicenter.</a:t>
                      </a:r>
                      <a:endParaRPr b="0"/>
                    </a:p>
                    <a:p>
                      <a:pPr marL="285750" indent="-285750" algn="l">
                        <a:buSzPct val="100000"/>
                        <a:buFont typeface="Arial"/>
                        <a:buChar char="•"/>
                        <a:defRPr b="1" sz="1400"/>
                      </a:pPr>
                      <a:r>
                        <a:t>Case Study</a:t>
                      </a:r>
                      <a:r>
                        <a:rPr b="0"/>
                        <a:t>: Analysis of landslides triggered by the 2011 Sikkim earthquake using Cartosat Digital Elevation Model (DEM) data.</a:t>
                      </a:r>
                      <a:endParaRPr b="0"/>
                    </a:p>
                    <a:p>
                      <a:pPr marL="285750" indent="-285750" algn="l">
                        <a:buSzPct val="100000"/>
                        <a:buFont typeface="Arial"/>
                        <a:buChar char="•"/>
                        <a:defRPr b="1" sz="1400"/>
                      </a:pPr>
                      <a:r>
                        <a:t>Impact of Rainfall and Earthquake</a:t>
                      </a:r>
                      <a:r>
                        <a:rPr b="0"/>
                        <a:t>: Exploration of how rainfall and seismic events contribute to landslide occurrences.</a:t>
                      </a:r>
                      <a:endParaRPr b="0"/>
                    </a:p>
                    <a:p>
                      <a:pPr marL="285750" indent="-285750" algn="l">
                        <a:buSzPct val="100000"/>
                        <a:buFont typeface="Arial"/>
                        <a:buChar char="•"/>
                        <a:defRPr b="1" sz="1400"/>
                      </a:pPr>
                      <a:r>
                        <a:t>Advancements in Satellite Imagery</a:t>
                      </a:r>
                      <a:r>
                        <a:rPr b="0"/>
                        <a:t>: Improvements in satellite image quality enhancing disaster risk reduction efforts.</a:t>
                      </a:r>
                      <a:endParaRPr b="0"/>
                    </a:p>
                    <a:p>
                      <a:pPr marL="285750" indent="-285750" algn="l">
                        <a:buSzPct val="100000"/>
                        <a:buFont typeface="Arial"/>
                        <a:buChar char="•"/>
                        <a:defRPr b="1" sz="1400"/>
                      </a:pPr>
                      <a:r>
                        <a:t>GIS Applications</a:t>
                      </a:r>
                      <a:r>
                        <a:rPr b="0"/>
                        <a:t>: Use of GIS software (e.g., ArcGIS, QGIS) for analyzing and mapping landslide data.</a:t>
                      </a:r>
                    </a:p>
                  </a:txBody>
                  <a:tcPr marL="9525" marR="9525" marT="9525" marB="9525" anchor="t" anchorCtr="0" horzOverflow="overflow"/>
                </a:tc>
                <a:tc>
                  <a:txBody>
                    <a:bodyPr/>
                    <a:lstStyle/>
                    <a:p>
                      <a:pPr marL="285750" indent="-285750" algn="l">
                        <a:buSzPct val="100000"/>
                        <a:buFont typeface="Arial"/>
                        <a:buChar char="•"/>
                        <a:defRPr sz="1400"/>
                      </a:pPr>
                      <a:r>
                        <a:t>Limited satellite imagery in Inaccessible Areas</a:t>
                      </a:r>
                    </a:p>
                    <a:p>
                      <a:pPr marL="285750" indent="-285750" algn="l">
                        <a:buSzPct val="100000"/>
                        <a:buFont typeface="Arial"/>
                        <a:buChar char="•"/>
                        <a:defRPr sz="1400"/>
                      </a:pPr>
                      <a:r>
                        <a:t>Insufficient field data for regions impacted by the earthquake leads to gaps in understanding.</a:t>
                      </a:r>
                    </a:p>
                    <a:p>
                      <a:pPr marL="285750" indent="-285750" algn="l">
                        <a:buSzPct val="100000"/>
                        <a:buFont typeface="Arial"/>
                        <a:buChar char="•"/>
                        <a:defRPr sz="1400"/>
                      </a:pPr>
                      <a:r>
                        <a:t>Categorization Constraints</a:t>
                      </a:r>
                    </a:p>
                  </a:txBody>
                  <a:tcPr marL="9525" marR="9525" marT="9525" marB="9525" anchor="t" anchorCtr="0" horzOverflow="overflow"/>
                </a:tc>
              </a:tr>
            </a:tbl>
          </a:graphicData>
        </a:graphic>
      </p:graphicFrame>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Title 1"/>
          <p:cNvSpPr txBox="1"/>
          <p:nvPr>
            <p:ph type="title"/>
          </p:nvPr>
        </p:nvSpPr>
        <p:spPr>
          <a:xfrm>
            <a:off x="447676" y="91439"/>
            <a:ext cx="8446942" cy="635926"/>
          </a:xfrm>
          <a:prstGeom prst="rect">
            <a:avLst/>
          </a:prstGeom>
        </p:spPr>
        <p:txBody>
          <a:bodyPr/>
          <a:lstStyle/>
          <a:p>
            <a:pPr defTabSz="365760">
              <a:defRPr b="1" sz="1560">
                <a:latin typeface="Times New Roman"/>
                <a:ea typeface="Times New Roman"/>
                <a:cs typeface="Times New Roman"/>
                <a:sym typeface="Times New Roman"/>
              </a:defRPr>
            </a:pPr>
            <a:br/>
            <a:br/>
            <a:r>
              <a:rPr sz="840"/>
              <a:t>LITERATURE SURVEY</a:t>
            </a:r>
            <a:br>
              <a:rPr sz="840"/>
            </a:br>
            <a:r>
              <a:rPr sz="840"/>
              <a:t>DATA COLLECTION AND PREPROCESSING</a:t>
            </a:r>
            <a:br>
              <a:rPr sz="840"/>
            </a:br>
            <a:br>
              <a:rPr sz="840"/>
            </a:br>
          </a:p>
        </p:txBody>
      </p:sp>
      <p:graphicFrame>
        <p:nvGraphicFramePr>
          <p:cNvPr id="117" name="Table 4"/>
          <p:cNvGraphicFramePr/>
          <p:nvPr/>
        </p:nvGraphicFramePr>
        <p:xfrm>
          <a:off x="294410" y="1079309"/>
          <a:ext cx="8745681" cy="5165628"/>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524000"/>
                <a:gridCol w="2649681"/>
                <a:gridCol w="2950934"/>
                <a:gridCol w="1621066"/>
              </a:tblGrid>
              <a:tr h="890750">
                <a:tc>
                  <a:txBody>
                    <a:bodyPr/>
                    <a:lstStyle/>
                    <a:p>
                      <a:pPr algn="ctr">
                        <a:defRPr b="0" sz="1800">
                          <a:solidFill>
                            <a:srgbClr val="000000"/>
                          </a:solidFill>
                        </a:defRPr>
                      </a:pPr>
                      <a:r>
                        <a:rPr b="1" sz="1200">
                          <a:solidFill>
                            <a:srgbClr val="FFFFFF"/>
                          </a:solidFill>
                        </a:rPr>
                        <a:t>TITLE OF THE ARTICLE</a:t>
                      </a:r>
                    </a:p>
                  </a:txBody>
                  <a:tcPr marL="9525" marR="9525" marT="9525" marB="9525" anchor="ctr" anchorCtr="0" horzOverflow="overflow"/>
                </a:tc>
                <a:tc>
                  <a:txBody>
                    <a:bodyPr/>
                    <a:lstStyle/>
                    <a:p>
                      <a:pPr algn="ctr">
                        <a:defRPr b="0" sz="1800">
                          <a:solidFill>
                            <a:srgbClr val="000000"/>
                          </a:solidFill>
                        </a:defRPr>
                      </a:pPr>
                      <a:r>
                        <a:rPr b="1" sz="1200">
                          <a:solidFill>
                            <a:srgbClr val="FFFFFF"/>
                          </a:solidFill>
                        </a:rPr>
                        <a:t>JOURNAL/CONFERENCE DETAILS AND YEAR OF PUBLICATION</a:t>
                      </a:r>
                    </a:p>
                  </a:txBody>
                  <a:tcPr marL="9525" marR="9525" marT="9525" marB="9525" anchor="ctr" anchorCtr="0" horzOverflow="overflow"/>
                </a:tc>
                <a:tc>
                  <a:txBody>
                    <a:bodyPr/>
                    <a:lstStyle/>
                    <a:p>
                      <a:pPr algn="ctr">
                        <a:defRPr b="0" sz="1800">
                          <a:solidFill>
                            <a:srgbClr val="000000"/>
                          </a:solidFill>
                        </a:defRPr>
                      </a:pPr>
                      <a:r>
                        <a:rPr b="1" sz="1200">
                          <a:solidFill>
                            <a:srgbClr val="FFFFFF"/>
                          </a:solidFill>
                        </a:rPr>
                        <a:t>HIGHLIGHTS OF APPROACH(S) FOLLWED</a:t>
                      </a:r>
                    </a:p>
                  </a:txBody>
                  <a:tcPr marL="9525" marR="9525" marT="9525" marB="9525" anchor="ctr" anchorCtr="0" horzOverflow="overflow"/>
                </a:tc>
                <a:tc>
                  <a:txBody>
                    <a:bodyPr/>
                    <a:lstStyle/>
                    <a:p>
                      <a:pPr algn="ctr">
                        <a:defRPr b="0" sz="1800">
                          <a:solidFill>
                            <a:srgbClr val="000000"/>
                          </a:solidFill>
                        </a:defRPr>
                      </a:pPr>
                      <a:r>
                        <a:rPr b="1" sz="1100">
                          <a:solidFill>
                            <a:srgbClr val="FFFFFF"/>
                          </a:solidFill>
                        </a:rPr>
                        <a:t>CHALLENGES TO BE ADDRESSED</a:t>
                      </a:r>
                    </a:p>
                  </a:txBody>
                  <a:tcPr marL="9525" marR="9525" marT="9525" marB="9525" anchor="ctr" anchorCtr="0" horzOverflow="overflow"/>
                </a:tc>
              </a:tr>
              <a:tr h="1997361">
                <a:tc>
                  <a:txBody>
                    <a:bodyPr/>
                    <a:lstStyle/>
                    <a:p>
                      <a:pPr algn="l">
                        <a:defRPr sz="1100"/>
                      </a:pPr>
                    </a:p>
                    <a:p>
                      <a:pPr algn="l">
                        <a:defRPr sz="1400"/>
                      </a:pPr>
                      <a:r>
                        <a:t>Brazilian Midwest Native Vegetation Mapping Based on Google Earth Engine</a:t>
                      </a:r>
                    </a:p>
                  </a:txBody>
                  <a:tcPr marL="9525" marR="9525" marT="9525" marB="9525" anchor="t" anchorCtr="0" horzOverflow="overflow"/>
                </a:tc>
                <a:tc>
                  <a:txBody>
                    <a:bodyPr/>
                    <a:lstStyle/>
                    <a:p>
                      <a:pPr algn="l">
                        <a:defRPr b="1" sz="1400"/>
                      </a:pPr>
                      <a:r>
                        <a:t>Published in:</a:t>
                      </a:r>
                      <a:r>
                        <a:rPr b="0"/>
                        <a:t>2020 IEEE Latin American GRSS &amp; ISPRS Remote Sensing Conference (LAGIRS)</a:t>
                      </a:r>
                      <a:endParaRPr b="0"/>
                    </a:p>
                    <a:p>
                      <a:pPr algn="l">
                        <a:defRPr b="1" sz="1400"/>
                      </a:pPr>
                      <a:r>
                        <a:t>Publisher: </a:t>
                      </a:r>
                      <a:r>
                        <a:rPr>
                          <a:solidFill>
                            <a:srgbClr val="006600"/>
                          </a:solidFill>
                          <a:latin typeface="Helvetica Neue"/>
                          <a:ea typeface="Helvetica Neue"/>
                          <a:cs typeface="Helvetica Neue"/>
                          <a:sym typeface="Helvetica Neue"/>
                        </a:rPr>
                        <a:t>IEEE</a:t>
                      </a:r>
                      <a:br>
                        <a:rPr>
                          <a:solidFill>
                            <a:srgbClr val="006600"/>
                          </a:solidFill>
                          <a:latin typeface="Helvetica Neue"/>
                          <a:ea typeface="Helvetica Neue"/>
                          <a:cs typeface="Helvetica Neue"/>
                          <a:sym typeface="Helvetica Neue"/>
                        </a:rPr>
                      </a:br>
                      <a:r>
                        <a:t>Date of conference: </a:t>
                      </a:r>
                      <a:r>
                        <a:rPr b="0">
                          <a:solidFill>
                            <a:srgbClr val="333333"/>
                          </a:solidFill>
                          <a:latin typeface="Helvetica Neue"/>
                          <a:ea typeface="Helvetica Neue"/>
                          <a:cs typeface="Helvetica Neue"/>
                          <a:sym typeface="Helvetica Neue"/>
                        </a:rPr>
                        <a:t>22-26 March 2020</a:t>
                      </a:r>
                      <a:br>
                        <a:rPr b="0">
                          <a:solidFill>
                            <a:srgbClr val="333333"/>
                          </a:solidFill>
                          <a:latin typeface="Helvetica Neue"/>
                          <a:ea typeface="Helvetica Neue"/>
                          <a:cs typeface="Helvetica Neue"/>
                          <a:sym typeface="Helvetica Neue"/>
                        </a:rPr>
                      </a:br>
                    </a:p>
                  </a:txBody>
                  <a:tcPr marL="9525" marR="9525" marT="9525" marB="9525" anchor="t" anchorCtr="0" horzOverflow="overflow"/>
                </a:tc>
                <a:tc>
                  <a:txBody>
                    <a:bodyPr/>
                    <a:lstStyle/>
                    <a:p>
                      <a:pPr marL="285750" indent="-285750" algn="l">
                        <a:buSzPct val="100000"/>
                        <a:buFont typeface="Arial"/>
                        <a:buChar char="•"/>
                        <a:defRPr sz="1400"/>
                      </a:pPr>
                      <a:r>
                        <a:t>Evaluate Google Earth Engine (GEE) for mapping native and nonnative vegetation</a:t>
                      </a:r>
                    </a:p>
                    <a:p>
                      <a:pPr marL="285750" indent="-285750" algn="l">
                        <a:buSzPct val="100000"/>
                        <a:buFont typeface="Arial"/>
                        <a:buChar char="•"/>
                        <a:defRPr sz="1400"/>
                      </a:pPr>
                      <a:r>
                        <a:t>Spectral bands (blue to shortwave IR)    </a:t>
                      </a:r>
                    </a:p>
                    <a:p>
                      <a:pPr marL="285750" indent="-285750" algn="l">
                        <a:buSzPct val="100000"/>
                        <a:buFont typeface="Arial"/>
                        <a:buChar char="•"/>
                        <a:defRPr sz="1400"/>
                      </a:pPr>
                      <a:r>
                        <a:t>NDVI </a:t>
                      </a:r>
                    </a:p>
                    <a:p>
                      <a:pPr marL="285750" indent="-285750" algn="l">
                        <a:buSzPct val="100000"/>
                        <a:buFont typeface="Arial"/>
                        <a:buChar char="•"/>
                        <a:defRPr sz="1400"/>
                      </a:pPr>
                      <a:r>
                        <a:t>mNDWI and Combinations of the above.</a:t>
                      </a:r>
                    </a:p>
                  </a:txBody>
                  <a:tcPr marL="9525" marR="9525" marT="9525" marB="9525" anchor="t" anchorCtr="0" horzOverflow="overflow"/>
                </a:tc>
                <a:tc>
                  <a:txBody>
                    <a:bodyPr/>
                    <a:lstStyle/>
                    <a:p>
                      <a:pPr marL="285750" indent="-285750" algn="l">
                        <a:buSzPct val="100000"/>
                        <a:buFont typeface="Arial"/>
                        <a:buChar char="•"/>
                        <a:defRPr sz="1400"/>
                      </a:pPr>
                      <a:r>
                        <a:t>Processing Requirements</a:t>
                      </a:r>
                    </a:p>
                    <a:p>
                      <a:pPr marL="285750" indent="-285750" algn="l">
                        <a:buSzPct val="100000"/>
                        <a:buFont typeface="Arial"/>
                        <a:buChar char="•"/>
                        <a:defRPr sz="1400"/>
                      </a:pPr>
                      <a:r>
                        <a:t>External processing tool requirement.</a:t>
                      </a:r>
                    </a:p>
                  </a:txBody>
                  <a:tcPr marL="9525" marR="9525" marT="9525" marB="9525" anchor="t" anchorCtr="0" horzOverflow="overflow"/>
                </a:tc>
              </a:tr>
              <a:tr h="2277516">
                <a:tc>
                  <a:txBody>
                    <a:bodyPr/>
                    <a:lstStyle/>
                    <a:p>
                      <a:pPr algn="l">
                        <a:defRPr sz="1100"/>
                      </a:pPr>
                    </a:p>
                    <a:p>
                      <a:pPr algn="l">
                        <a:defRPr sz="1400"/>
                      </a:pPr>
                      <a:r>
                        <a:t>NDVI COMPUTATION FROM HYPERSPECTRAL IMAGES </a:t>
                      </a:r>
                    </a:p>
                  </a:txBody>
                  <a:tcPr marL="9525" marR="9525" marT="9525" marB="9525" anchor="t" anchorCtr="0" horzOverflow="overflow"/>
                </a:tc>
                <a:tc>
                  <a:txBody>
                    <a:bodyPr/>
                    <a:lstStyle/>
                    <a:p>
                      <a:pPr algn="l">
                        <a:defRPr b="1" sz="1400"/>
                      </a:pPr>
                      <a:r>
                        <a:t>Published in:</a:t>
                      </a:r>
                      <a:r>
                        <a:rPr b="0"/>
                        <a:t>2023 13th Workshop on Hyperspectral Imaging and Signal Processing: Evolution in Remote Sensing (WHISPERS)</a:t>
                      </a:r>
                      <a:br>
                        <a:rPr b="0"/>
                      </a:br>
                      <a:r>
                        <a:t>Publisher: </a:t>
                      </a:r>
                      <a:r>
                        <a:rPr>
                          <a:solidFill>
                            <a:srgbClr val="006600"/>
                          </a:solidFill>
                          <a:latin typeface="Helvetica Neue"/>
                          <a:ea typeface="Helvetica Neue"/>
                          <a:cs typeface="Helvetica Neue"/>
                          <a:sym typeface="Helvetica Neue"/>
                        </a:rPr>
                        <a:t>IEEE</a:t>
                      </a:r>
                      <a:br>
                        <a:rPr>
                          <a:solidFill>
                            <a:srgbClr val="006600"/>
                          </a:solidFill>
                          <a:latin typeface="Helvetica Neue"/>
                          <a:ea typeface="Helvetica Neue"/>
                          <a:cs typeface="Helvetica Neue"/>
                          <a:sym typeface="Helvetica Neue"/>
                        </a:rPr>
                      </a:br>
                      <a:r>
                        <a:t>Date of conference: </a:t>
                      </a:r>
                      <a:r>
                        <a:rPr b="0">
                          <a:solidFill>
                            <a:srgbClr val="333333"/>
                          </a:solidFill>
                          <a:latin typeface="Helvetica Neue"/>
                          <a:ea typeface="Helvetica Neue"/>
                          <a:cs typeface="Helvetica Neue"/>
                          <a:sym typeface="Helvetica Neue"/>
                        </a:rPr>
                        <a:t>31 October 2023 - 02 November 2023</a:t>
                      </a:r>
                      <a:br>
                        <a:rPr b="0">
                          <a:solidFill>
                            <a:srgbClr val="333333"/>
                          </a:solidFill>
                          <a:latin typeface="Helvetica Neue"/>
                          <a:ea typeface="Helvetica Neue"/>
                          <a:cs typeface="Helvetica Neue"/>
                          <a:sym typeface="Helvetica Neue"/>
                        </a:rPr>
                      </a:br>
                    </a:p>
                  </a:txBody>
                  <a:tcPr marL="9525" marR="9525" marT="9525" marB="9525" anchor="t" anchorCtr="0" horzOverflow="overflow"/>
                </a:tc>
                <a:tc>
                  <a:txBody>
                    <a:bodyPr/>
                    <a:lstStyle/>
                    <a:p>
                      <a:pPr marL="285750" indent="-285750" algn="l">
                        <a:buSzPct val="100000"/>
                        <a:buFont typeface="Arial"/>
                        <a:buChar char="•"/>
                        <a:defRPr sz="1400"/>
                      </a:pPr>
                      <a:r>
                        <a:t>Band selection closest to Sentinel’s RED and NIR.</a:t>
                      </a:r>
                    </a:p>
                    <a:p>
                      <a:pPr marL="285750" indent="-285750" algn="l">
                        <a:buSzPct val="100000"/>
                        <a:buFont typeface="Arial"/>
                        <a:buChar char="•"/>
                        <a:defRPr sz="1400"/>
                      </a:pPr>
                      <a:r>
                        <a:t>Average reflectance over specified intervals.</a:t>
                      </a:r>
                    </a:p>
                    <a:p>
                      <a:pPr marL="285750" indent="-285750" algn="l">
                        <a:buSzPct val="100000"/>
                        <a:buFont typeface="Arial"/>
                        <a:buChar char="•"/>
                        <a:defRPr sz="1400"/>
                      </a:pPr>
                      <a:r>
                        <a:t>Weighted average using a Gaussian function.</a:t>
                      </a:r>
                    </a:p>
                  </a:txBody>
                  <a:tcPr marL="9525" marR="9525" marT="9525" marB="9525" anchor="t" anchorCtr="0" horzOverflow="overflow"/>
                </a:tc>
                <a:tc>
                  <a:txBody>
                    <a:bodyPr/>
                    <a:lstStyle/>
                    <a:p>
                      <a:pPr marL="285750" indent="-285750" algn="l">
                        <a:buSzPct val="100000"/>
                        <a:buFont typeface="Arial"/>
                        <a:buChar char="•"/>
                        <a:defRPr sz="1400"/>
                      </a:pPr>
                      <a:r>
                        <a:t>Data Variability</a:t>
                      </a:r>
                    </a:p>
                    <a:p>
                      <a:pPr marL="285750" indent="-285750" algn="l">
                        <a:buSzPct val="100000"/>
                        <a:buFont typeface="Arial"/>
                        <a:buChar char="•"/>
                        <a:defRPr sz="1400"/>
                      </a:pPr>
                      <a:r>
                        <a:t>Differences in sensor specifications </a:t>
                      </a:r>
                    </a:p>
                  </a:txBody>
                  <a:tcPr marL="9525" marR="9525" marT="9525" marB="9525" anchor="t" anchorCtr="0" horzOverflow="overflow"/>
                </a:tc>
              </a:tr>
            </a:tbl>
          </a:graphicData>
        </a:graphic>
      </p:graphicFrame>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Title 1"/>
          <p:cNvSpPr txBox="1"/>
          <p:nvPr>
            <p:ph type="title"/>
          </p:nvPr>
        </p:nvSpPr>
        <p:spPr>
          <a:xfrm>
            <a:off x="447676" y="91439"/>
            <a:ext cx="8446942" cy="635926"/>
          </a:xfrm>
          <a:prstGeom prst="rect">
            <a:avLst/>
          </a:prstGeom>
        </p:spPr>
        <p:txBody>
          <a:bodyPr/>
          <a:lstStyle/>
          <a:p>
            <a:pPr defTabSz="365760">
              <a:defRPr b="1" sz="1560">
                <a:latin typeface="Times New Roman"/>
                <a:ea typeface="Times New Roman"/>
                <a:cs typeface="Times New Roman"/>
                <a:sym typeface="Times New Roman"/>
              </a:defRPr>
            </a:pPr>
            <a:br/>
            <a:br/>
            <a:r>
              <a:rPr sz="840"/>
              <a:t>LITERATURE SURVEY</a:t>
            </a:r>
            <a:br>
              <a:rPr sz="840"/>
            </a:br>
            <a:r>
              <a:rPr sz="840"/>
              <a:t>DATA PREPROCESSING</a:t>
            </a:r>
            <a:br>
              <a:rPr sz="840"/>
            </a:br>
            <a:br>
              <a:rPr sz="840"/>
            </a:br>
          </a:p>
        </p:txBody>
      </p:sp>
      <p:graphicFrame>
        <p:nvGraphicFramePr>
          <p:cNvPr id="120" name="Table 4"/>
          <p:cNvGraphicFramePr/>
          <p:nvPr/>
        </p:nvGraphicFramePr>
        <p:xfrm>
          <a:off x="242454" y="819536"/>
          <a:ext cx="8745682" cy="483528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804554"/>
                <a:gridCol w="1527464"/>
                <a:gridCol w="3792597"/>
                <a:gridCol w="1621066"/>
              </a:tblGrid>
              <a:tr h="812354">
                <a:tc>
                  <a:txBody>
                    <a:bodyPr/>
                    <a:lstStyle/>
                    <a:p>
                      <a:pPr algn="ctr">
                        <a:defRPr b="0" sz="1800">
                          <a:solidFill>
                            <a:srgbClr val="000000"/>
                          </a:solidFill>
                        </a:defRPr>
                      </a:pPr>
                      <a:r>
                        <a:rPr b="1" sz="1200">
                          <a:solidFill>
                            <a:srgbClr val="FFFFFF"/>
                          </a:solidFill>
                        </a:rPr>
                        <a:t>TITLE OF THE ARTICLE</a:t>
                      </a:r>
                    </a:p>
                  </a:txBody>
                  <a:tcPr marL="9525" marR="9525" marT="9525" marB="9525" anchor="ctr" anchorCtr="0" horzOverflow="overflow"/>
                </a:tc>
                <a:tc>
                  <a:txBody>
                    <a:bodyPr/>
                    <a:lstStyle/>
                    <a:p>
                      <a:pPr algn="ctr">
                        <a:defRPr b="0" sz="1800">
                          <a:solidFill>
                            <a:srgbClr val="000000"/>
                          </a:solidFill>
                        </a:defRPr>
                      </a:pPr>
                      <a:r>
                        <a:rPr b="1" sz="1200">
                          <a:solidFill>
                            <a:srgbClr val="FFFFFF"/>
                          </a:solidFill>
                        </a:rPr>
                        <a:t>JOURNAL/CONFERENCE DETAILS AND YEAR OF PUBLICATION</a:t>
                      </a:r>
                    </a:p>
                  </a:txBody>
                  <a:tcPr marL="9525" marR="9525" marT="9525" marB="9525" anchor="ctr" anchorCtr="0" horzOverflow="overflow"/>
                </a:tc>
                <a:tc>
                  <a:txBody>
                    <a:bodyPr/>
                    <a:lstStyle/>
                    <a:p>
                      <a:pPr algn="ctr">
                        <a:defRPr b="0" sz="1800">
                          <a:solidFill>
                            <a:srgbClr val="000000"/>
                          </a:solidFill>
                        </a:defRPr>
                      </a:pPr>
                      <a:r>
                        <a:rPr b="1" sz="1200">
                          <a:solidFill>
                            <a:srgbClr val="FFFFFF"/>
                          </a:solidFill>
                        </a:rPr>
                        <a:t>HIGHLIGHTS OF APPROACH(S) FOLLWED</a:t>
                      </a:r>
                    </a:p>
                  </a:txBody>
                  <a:tcPr marL="9525" marR="9525" marT="9525" marB="9525" anchor="ctr" anchorCtr="0" horzOverflow="overflow"/>
                </a:tc>
                <a:tc>
                  <a:txBody>
                    <a:bodyPr/>
                    <a:lstStyle/>
                    <a:p>
                      <a:pPr algn="ctr">
                        <a:defRPr b="0" sz="1800">
                          <a:solidFill>
                            <a:srgbClr val="000000"/>
                          </a:solidFill>
                        </a:defRPr>
                      </a:pPr>
                      <a:r>
                        <a:rPr b="1" sz="1100">
                          <a:solidFill>
                            <a:srgbClr val="FFFFFF"/>
                          </a:solidFill>
                        </a:rPr>
                        <a:t>CHALLENGES TO BE ADDRESSED</a:t>
                      </a:r>
                    </a:p>
                  </a:txBody>
                  <a:tcPr marL="9525" marR="9525" marT="9525" marB="9525" anchor="ctr" anchorCtr="0" horzOverflow="overflow"/>
                </a:tc>
              </a:tr>
              <a:tr h="1973754">
                <a:tc>
                  <a:txBody>
                    <a:bodyPr/>
                    <a:lstStyle/>
                    <a:p>
                      <a:pPr algn="l">
                        <a:defRPr sz="1100"/>
                      </a:pPr>
                    </a:p>
                    <a:p>
                      <a:pPr algn="l">
                        <a:defRPr sz="1400">
                          <a:solidFill>
                            <a:srgbClr val="333333"/>
                          </a:solidFill>
                          <a:latin typeface="Helvetica Neue"/>
                          <a:ea typeface="Helvetica Neue"/>
                          <a:cs typeface="Helvetica Neue"/>
                          <a:sym typeface="Helvetica Neue"/>
                        </a:defRPr>
                      </a:pPr>
                      <a:r>
                        <a:t>Multispectral Misregistration of Sentinel-2A Images: Analysis and Implications for Potential Applications</a:t>
                      </a:r>
                    </a:p>
                  </a:txBody>
                  <a:tcPr marL="9525" marR="9525" marT="9525" marB="9525" anchor="t" anchorCtr="0" horzOverflow="overflow"/>
                </a:tc>
                <a:tc>
                  <a:txBody>
                    <a:bodyPr/>
                    <a:lstStyle/>
                    <a:p>
                      <a:pPr algn="l">
                        <a:defRPr b="1" sz="1400"/>
                      </a:pPr>
                      <a:r>
                        <a:t>Published in:</a:t>
                      </a:r>
                      <a:r>
                        <a:rPr sz="1800"/>
                        <a:t> </a:t>
                      </a:r>
                      <a:r>
                        <a:rPr b="0"/>
                        <a:t>IEEE Geoscience and Remote Sensing Letters</a:t>
                      </a:r>
                      <a:br>
                        <a:rPr b="0"/>
                      </a:br>
                      <a:r>
                        <a:t>Publisher: </a:t>
                      </a:r>
                      <a:r>
                        <a:rPr>
                          <a:solidFill>
                            <a:srgbClr val="006600"/>
                          </a:solidFill>
                          <a:latin typeface="Helvetica Neue"/>
                          <a:ea typeface="Helvetica Neue"/>
                          <a:cs typeface="Helvetica Neue"/>
                          <a:sym typeface="Helvetica Neue"/>
                        </a:rPr>
                        <a:t>IEEE</a:t>
                      </a:r>
                      <a:br>
                        <a:rPr>
                          <a:solidFill>
                            <a:srgbClr val="006600"/>
                          </a:solidFill>
                          <a:latin typeface="Helvetica Neue"/>
                          <a:ea typeface="Helvetica Neue"/>
                          <a:cs typeface="Helvetica Neue"/>
                          <a:sym typeface="Helvetica Neue"/>
                        </a:rPr>
                      </a:br>
                      <a:r>
                        <a:t>Date of conference: </a:t>
                      </a:r>
                      <a:r>
                        <a:rPr b="0">
                          <a:solidFill>
                            <a:srgbClr val="333333"/>
                          </a:solidFill>
                          <a:latin typeface="Helvetica Neue"/>
                          <a:ea typeface="Helvetica Neue"/>
                          <a:cs typeface="Helvetica Neue"/>
                          <a:sym typeface="Helvetica Neue"/>
                        </a:rPr>
                        <a:t>November 2017 </a:t>
                      </a:r>
                      <a:br>
                        <a:rPr b="0">
                          <a:solidFill>
                            <a:srgbClr val="333333"/>
                          </a:solidFill>
                          <a:latin typeface="Helvetica Neue"/>
                          <a:ea typeface="Helvetica Neue"/>
                          <a:cs typeface="Helvetica Neue"/>
                          <a:sym typeface="Helvetica Neue"/>
                        </a:rPr>
                      </a:br>
                    </a:p>
                  </a:txBody>
                  <a:tcPr marL="9525" marR="9525" marT="9525" marB="9525" anchor="t" anchorCtr="0" horzOverflow="overflow"/>
                </a:tc>
                <a:tc>
                  <a:txBody>
                    <a:bodyPr/>
                    <a:lstStyle/>
                    <a:p>
                      <a:pPr marL="285750" indent="-285750" algn="l">
                        <a:buSzPct val="100000"/>
                        <a:buFont typeface="Arial"/>
                        <a:buChar char="•"/>
                        <a:defRPr sz="1400"/>
                      </a:pPr>
                      <a:r>
                        <a:t>Analyze subpixel misregistration in Sentinel-2A images for detecting moving targets and clouds</a:t>
                      </a:r>
                    </a:p>
                    <a:p>
                      <a:pPr marL="285750" indent="-285750" algn="l">
                        <a:buSzPct val="100000"/>
                        <a:buFont typeface="Arial"/>
                        <a:buChar char="•"/>
                        <a:defRPr sz="1400"/>
                      </a:pPr>
                      <a:r>
                        <a:t> Phase correlation detects subpixel shifts between B2, B3, and B4 images.</a:t>
                      </a:r>
                      <a:r>
                        <a:rPr b="1"/>
                        <a:t> </a:t>
                      </a:r>
                      <a:endParaRPr b="1"/>
                    </a:p>
                    <a:p>
                      <a:pPr marL="285750" indent="-285750" algn="l">
                        <a:buSzPct val="100000"/>
                        <a:buFont typeface="Arial"/>
                        <a:buChar char="•"/>
                        <a:defRPr sz="1400"/>
                      </a:pPr>
                      <a:r>
                        <a:t>Detected shifts &gt;1.1 pixels for moving targets; identified clouds not included in the built-in mask.</a:t>
                      </a:r>
                    </a:p>
                  </a:txBody>
                  <a:tcPr marL="9525" marR="9525" marT="9525" marB="9525" anchor="t" anchorCtr="0" horzOverflow="overflow"/>
                </a:tc>
                <a:tc>
                  <a:txBody>
                    <a:bodyPr/>
                    <a:lstStyle/>
                    <a:p>
                      <a:pPr algn="l">
                        <a:defRPr sz="1800"/>
                      </a:pPr>
                      <a:r>
                        <a:rPr sz="1400"/>
                        <a:t>Parallax angle leads to uncorrected shifts for moving/high-altitude objects</a:t>
                      </a:r>
                    </a:p>
                  </a:txBody>
                  <a:tcPr marL="9525" marR="9525" marT="9525" marB="9525" anchor="t" anchorCtr="0" horzOverflow="overflow"/>
                </a:tc>
              </a:tr>
              <a:tr h="2049177">
                <a:tc>
                  <a:txBody>
                    <a:bodyPr/>
                    <a:lstStyle/>
                    <a:p>
                      <a:pPr algn="l">
                        <a:defRPr sz="1800"/>
                      </a:pPr>
                      <a:r>
                        <a:rPr sz="1400"/>
                        <a:t>General and specific methods studying bands selection of hyperspectral remote sensing data</a:t>
                      </a:r>
                    </a:p>
                  </a:txBody>
                  <a:tcPr marL="9525" marR="9525" marT="9525" marB="9525" anchor="t" anchorCtr="0" horzOverflow="overflow"/>
                </a:tc>
                <a:tc>
                  <a:txBody>
                    <a:bodyPr/>
                    <a:lstStyle/>
                    <a:p>
                      <a:pPr algn="l">
                        <a:defRPr b="1" sz="1400"/>
                      </a:pPr>
                      <a:r>
                        <a:t>Published in: </a:t>
                      </a:r>
                      <a:r>
                        <a:rPr sz="1800"/>
                        <a:t> </a:t>
                      </a:r>
                      <a:r>
                        <a:rPr b="0"/>
                        <a:t>Proceedings. 2005 IEEE International Geoscience and Remote Sensing Symposium, 2005. IGARSS '05</a:t>
                      </a:r>
                      <a:r>
                        <a:rPr b="0" sz="1800" u="sng">
                          <a:solidFill>
                            <a:srgbClr val="0000FF"/>
                          </a:solidFill>
                          <a:uFill>
                            <a:solidFill>
                              <a:srgbClr val="0000FF"/>
                            </a:solidFill>
                          </a:uFill>
                          <a:hlinkClick r:id="rId2" invalidUrl="" action="" tgtFrame="" tooltip="" history="1" highlightClick="0" endSnd="0"/>
                        </a:rPr>
                        <a:t>.</a:t>
                      </a:r>
                    </a:p>
                    <a:p>
                      <a:pPr algn="l">
                        <a:defRPr b="1" sz="1400"/>
                      </a:pPr>
                      <a:r>
                        <a:t>Publisher: IEEE</a:t>
                      </a:r>
                    </a:p>
                    <a:p>
                      <a:pPr algn="l">
                        <a:defRPr b="1" sz="1400"/>
                      </a:pPr>
                      <a:r>
                        <a:t>Date of conference: </a:t>
                      </a:r>
                      <a:r>
                        <a:rPr b="0"/>
                        <a:t>Dec 2005</a:t>
                      </a:r>
                    </a:p>
                    <a:p>
                      <a:pPr algn="l">
                        <a:defRPr sz="1400"/>
                      </a:pPr>
                    </a:p>
                  </a:txBody>
                  <a:tcPr marL="9525" marR="9525" marT="9525" marB="9525" anchor="t" anchorCtr="0" horzOverflow="overflow"/>
                </a:tc>
                <a:tc>
                  <a:txBody>
                    <a:bodyPr/>
                    <a:lstStyle/>
                    <a:p>
                      <a:pPr marL="285750" indent="-285750" algn="l">
                        <a:buSzPct val="100000"/>
                        <a:buFont typeface="Arial"/>
                        <a:buChar char="•"/>
                        <a:defRPr b="1" sz="1400"/>
                      </a:pPr>
                      <a:r>
                        <a:t>General Methods</a:t>
                      </a:r>
                      <a:r>
                        <a:rPr b="0"/>
                        <a:t>: Rough selection based on information content and band correlation.</a:t>
                      </a:r>
                      <a:endParaRPr b="0"/>
                    </a:p>
                    <a:p>
                      <a:pPr marL="285750" indent="-285750" algn="l">
                        <a:buSzPct val="100000"/>
                        <a:buFont typeface="Arial"/>
                        <a:buChar char="•"/>
                        <a:defRPr b="1" sz="1400"/>
                      </a:pPr>
                      <a:r>
                        <a:t>Specific Methods</a:t>
                      </a:r>
                      <a:r>
                        <a:rPr b="0"/>
                        <a:t>: Accurate selection considering band combinations, spectrum differences, and object separability.</a:t>
                      </a:r>
                      <a:endParaRPr b="0"/>
                    </a:p>
                    <a:p>
                      <a:pPr marL="285750" indent="-285750" algn="l">
                        <a:buSzPct val="100000"/>
                        <a:buFont typeface="Arial"/>
                        <a:buChar char="•"/>
                        <a:defRPr b="1" sz="1400"/>
                      </a:pPr>
                      <a:r>
                        <a:t>Importance of Spectral Resolution</a:t>
                      </a:r>
                      <a:r>
                        <a:rPr b="0"/>
                        <a:t>: Advances in spectral resolution enhance the extraction of detailed spectral information.</a:t>
                      </a:r>
                      <a:endParaRPr b="0"/>
                    </a:p>
                    <a:p>
                      <a:pPr marL="285750" indent="-285750" algn="l">
                        <a:buSzPct val="100000"/>
                        <a:buFont typeface="Arial"/>
                        <a:buChar char="•"/>
                        <a:defRPr b="1" sz="1400"/>
                      </a:pPr>
                      <a:r>
                        <a:t>Demonstration</a:t>
                      </a:r>
                      <a:r>
                        <a:rPr b="0"/>
                        <a:t>: Utilizes PHI data to illustrate methods and their application to real-world scenarios.</a:t>
                      </a:r>
                    </a:p>
                  </a:txBody>
                  <a:tcPr marL="9525" marR="9525" marT="9525" marB="9525" anchor="t" anchorCtr="0" horzOverflow="overflow"/>
                </a:tc>
                <a:tc>
                  <a:txBody>
                    <a:bodyPr/>
                    <a:lstStyle/>
                    <a:p>
                      <a:pPr marL="285750" indent="-285750" algn="l">
                        <a:buSzPct val="100000"/>
                        <a:buFont typeface="Arial"/>
                        <a:buChar char="•"/>
                        <a:defRPr sz="1400"/>
                      </a:pPr>
                      <a:r>
                        <a:t>Data Redundancy</a:t>
                      </a:r>
                      <a:br/>
                      <a:r>
                        <a:t>Complex</a:t>
                      </a:r>
                    </a:p>
                    <a:p>
                      <a:pPr marL="285750" indent="-285750" algn="l">
                        <a:buSzPct val="100000"/>
                        <a:buFont typeface="Arial"/>
                        <a:buChar char="•"/>
                        <a:defRPr sz="1400"/>
                      </a:pPr>
                      <a:r>
                        <a:t>Selection Criteria</a:t>
                      </a:r>
                      <a:br/>
                      <a:r>
                        <a:t>Integration of</a:t>
                      </a:r>
                    </a:p>
                    <a:p>
                      <a:pPr marL="285750" indent="-285750" algn="l">
                        <a:buSzPct val="100000"/>
                        <a:buFont typeface="Arial"/>
                        <a:buChar char="•"/>
                        <a:defRPr sz="1400"/>
                      </a:pPr>
                      <a:r>
                        <a:t>Spatial Information</a:t>
                      </a:r>
                    </a:p>
                  </a:txBody>
                  <a:tcPr marL="9525" marR="9525" marT="9525" marB="9525" anchor="t" anchorCtr="0" horzOverflow="overflow"/>
                </a:tc>
              </a:tr>
            </a:tbl>
          </a:graphicData>
        </a:graphic>
      </p:graphicFrame>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Title 1"/>
          <p:cNvSpPr txBox="1"/>
          <p:nvPr>
            <p:ph type="title"/>
          </p:nvPr>
        </p:nvSpPr>
        <p:spPr>
          <a:xfrm>
            <a:off x="447676" y="91439"/>
            <a:ext cx="8446942" cy="635926"/>
          </a:xfrm>
          <a:prstGeom prst="rect">
            <a:avLst/>
          </a:prstGeom>
        </p:spPr>
        <p:txBody>
          <a:bodyPr/>
          <a:lstStyle/>
          <a:p>
            <a:pPr defTabSz="365760">
              <a:defRPr b="1" sz="1560">
                <a:latin typeface="Times New Roman"/>
                <a:ea typeface="Times New Roman"/>
                <a:cs typeface="Times New Roman"/>
                <a:sym typeface="Times New Roman"/>
              </a:defRPr>
            </a:pPr>
            <a:br/>
            <a:br/>
            <a:r>
              <a:rPr sz="840"/>
              <a:t>LITERATURE SURVEY</a:t>
            </a:r>
            <a:br>
              <a:rPr sz="840"/>
            </a:br>
            <a:r>
              <a:rPr sz="840"/>
              <a:t>FEATURE EXTRACTION</a:t>
            </a:r>
            <a:br>
              <a:rPr sz="840"/>
            </a:br>
            <a:br>
              <a:rPr sz="840"/>
            </a:br>
          </a:p>
        </p:txBody>
      </p:sp>
      <p:graphicFrame>
        <p:nvGraphicFramePr>
          <p:cNvPr id="123" name="Table 4"/>
          <p:cNvGraphicFramePr/>
          <p:nvPr/>
        </p:nvGraphicFramePr>
        <p:xfrm>
          <a:off x="242454" y="819536"/>
          <a:ext cx="8745682" cy="5498138"/>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482436"/>
                <a:gridCol w="1672936"/>
                <a:gridCol w="3532909"/>
                <a:gridCol w="2057400"/>
              </a:tblGrid>
              <a:tr h="903001">
                <a:tc>
                  <a:txBody>
                    <a:bodyPr/>
                    <a:lstStyle/>
                    <a:p>
                      <a:pPr algn="ctr">
                        <a:defRPr b="0" sz="1800">
                          <a:solidFill>
                            <a:srgbClr val="000000"/>
                          </a:solidFill>
                        </a:defRPr>
                      </a:pPr>
                      <a:r>
                        <a:rPr b="1" sz="1200">
                          <a:solidFill>
                            <a:srgbClr val="FFFFFF"/>
                          </a:solidFill>
                        </a:rPr>
                        <a:t>TITLE OF THE ARTICLE</a:t>
                      </a:r>
                    </a:p>
                  </a:txBody>
                  <a:tcPr marL="9525" marR="9525" marT="9525" marB="9525" anchor="ctr" anchorCtr="0" horzOverflow="overflow"/>
                </a:tc>
                <a:tc>
                  <a:txBody>
                    <a:bodyPr/>
                    <a:lstStyle/>
                    <a:p>
                      <a:pPr algn="ctr">
                        <a:defRPr b="0" sz="1800">
                          <a:solidFill>
                            <a:srgbClr val="000000"/>
                          </a:solidFill>
                        </a:defRPr>
                      </a:pPr>
                      <a:r>
                        <a:rPr b="1" sz="1200">
                          <a:solidFill>
                            <a:srgbClr val="FFFFFF"/>
                          </a:solidFill>
                        </a:rPr>
                        <a:t>JOURNAL/CONFERENCE DETAILS AND YEAR OF PUBLICATION</a:t>
                      </a:r>
                    </a:p>
                  </a:txBody>
                  <a:tcPr marL="9525" marR="9525" marT="9525" marB="9525" anchor="ctr" anchorCtr="0" horzOverflow="overflow"/>
                </a:tc>
                <a:tc>
                  <a:txBody>
                    <a:bodyPr/>
                    <a:lstStyle/>
                    <a:p>
                      <a:pPr algn="ctr">
                        <a:defRPr b="0" sz="1800">
                          <a:solidFill>
                            <a:srgbClr val="000000"/>
                          </a:solidFill>
                        </a:defRPr>
                      </a:pPr>
                      <a:r>
                        <a:rPr b="1" sz="1200">
                          <a:solidFill>
                            <a:srgbClr val="FFFFFF"/>
                          </a:solidFill>
                        </a:rPr>
                        <a:t>HIGHLIGHTS OF APPROACH(S) FOLLWED</a:t>
                      </a:r>
                    </a:p>
                  </a:txBody>
                  <a:tcPr marL="9525" marR="9525" marT="9525" marB="9525" anchor="ctr" anchorCtr="0" horzOverflow="overflow"/>
                </a:tc>
                <a:tc>
                  <a:txBody>
                    <a:bodyPr/>
                    <a:lstStyle/>
                    <a:p>
                      <a:pPr algn="ctr">
                        <a:defRPr b="0" sz="1800">
                          <a:solidFill>
                            <a:srgbClr val="000000"/>
                          </a:solidFill>
                        </a:defRPr>
                      </a:pPr>
                      <a:r>
                        <a:rPr b="1" sz="1100">
                          <a:solidFill>
                            <a:srgbClr val="FFFFFF"/>
                          </a:solidFill>
                        </a:rPr>
                        <a:t>CHALLENGES TO BE ADDRESSED</a:t>
                      </a:r>
                    </a:p>
                  </a:txBody>
                  <a:tcPr marL="9525" marR="9525" marT="9525" marB="9525" anchor="ctr" anchorCtr="0" horzOverflow="overflow"/>
                </a:tc>
              </a:tr>
              <a:tr h="2212864">
                <a:tc>
                  <a:txBody>
                    <a:bodyPr/>
                    <a:lstStyle/>
                    <a:p>
                      <a:pPr algn="l">
                        <a:defRPr sz="1100"/>
                      </a:pPr>
                    </a:p>
                    <a:p>
                      <a:pPr algn="l">
                        <a:defRPr sz="1400">
                          <a:solidFill>
                            <a:srgbClr val="333333"/>
                          </a:solidFill>
                          <a:latin typeface="Helvetica Neue"/>
                          <a:ea typeface="Helvetica Neue"/>
                          <a:cs typeface="Helvetica Neue"/>
                          <a:sym typeface="Helvetica Neue"/>
                        </a:defRPr>
                      </a:pPr>
                      <a:r>
                        <a:t>A QGIS Plug-in for Processing MODIS Data</a:t>
                      </a:r>
                    </a:p>
                  </a:txBody>
                  <a:tcPr marL="9525" marR="9525" marT="9525" marB="9525" anchor="t" anchorCtr="0" horzOverflow="overflow"/>
                </a:tc>
                <a:tc>
                  <a:txBody>
                    <a:bodyPr/>
                    <a:lstStyle/>
                    <a:p>
                      <a:pPr algn="l">
                        <a:defRPr b="1" sz="1400"/>
                      </a:pPr>
                      <a:r>
                        <a:t>Published in:</a:t>
                      </a:r>
                      <a:r>
                        <a:rPr sz="1800"/>
                        <a:t>  </a:t>
                      </a:r>
                      <a:r>
                        <a:rPr b="0"/>
                        <a:t>2019 IEEE 5th International Conference for Convergence in Technology (I2CT)</a:t>
                      </a:r>
                      <a:br>
                        <a:rPr b="0"/>
                      </a:br>
                      <a:r>
                        <a:t>Publisher: </a:t>
                      </a:r>
                      <a:r>
                        <a:rPr>
                          <a:solidFill>
                            <a:srgbClr val="006600"/>
                          </a:solidFill>
                          <a:latin typeface="Helvetica Neue"/>
                          <a:ea typeface="Helvetica Neue"/>
                          <a:cs typeface="Helvetica Neue"/>
                          <a:sym typeface="Helvetica Neue"/>
                        </a:rPr>
                        <a:t>IEEE</a:t>
                      </a:r>
                      <a:br>
                        <a:rPr>
                          <a:solidFill>
                            <a:srgbClr val="006600"/>
                          </a:solidFill>
                          <a:latin typeface="Helvetica Neue"/>
                          <a:ea typeface="Helvetica Neue"/>
                          <a:cs typeface="Helvetica Neue"/>
                          <a:sym typeface="Helvetica Neue"/>
                        </a:rPr>
                      </a:br>
                      <a:r>
                        <a:t>Date of conference: </a:t>
                      </a:r>
                      <a:r>
                        <a:rPr b="0"/>
                        <a:t> 29-31 March 2019</a:t>
                      </a:r>
                      <a:br>
                        <a:rPr b="0"/>
                      </a:br>
                    </a:p>
                  </a:txBody>
                  <a:tcPr marL="9525" marR="9525" marT="9525" marB="9525" anchor="t" anchorCtr="0" horzOverflow="overflow"/>
                </a:tc>
                <a:tc>
                  <a:txBody>
                    <a:bodyPr/>
                    <a:lstStyle/>
                    <a:p>
                      <a:pPr marL="285750" indent="-285750" algn="l">
                        <a:buSzPct val="100000"/>
                        <a:buFont typeface="Arial"/>
                        <a:buChar char="•"/>
                        <a:defRPr b="1" sz="1400"/>
                      </a:pPr>
                      <a:r>
                        <a:t>Need for Pre-processing Tools</a:t>
                      </a:r>
                      <a:r>
                        <a:rPr b="0"/>
                        <a:t>: Effective tools are required to explore MODIS datasets fully.</a:t>
                      </a:r>
                      <a:endParaRPr b="0"/>
                    </a:p>
                    <a:p>
                      <a:pPr marL="285750" indent="-285750" algn="l">
                        <a:buSzPct val="100000"/>
                        <a:buFont typeface="Arial"/>
                        <a:buChar char="•"/>
                        <a:defRPr b="1" sz="1400"/>
                      </a:pPr>
                      <a:r>
                        <a:t>Open-source GIS Software</a:t>
                      </a:r>
                    </a:p>
                    <a:p>
                      <a:pPr marL="285750" indent="-285750" algn="l">
                        <a:buSzPct val="100000"/>
                        <a:buFont typeface="Arial"/>
                        <a:buChar char="•"/>
                        <a:defRPr b="1" sz="1400"/>
                      </a:pPr>
                      <a:r>
                        <a:t>Processing Steps: </a:t>
                      </a:r>
                      <a:r>
                        <a:rPr b="0"/>
                        <a:t>Includes conversion, re-projection, scaling, clipping, and time series analysis.</a:t>
                      </a:r>
                      <a:endParaRPr b="0"/>
                    </a:p>
                    <a:p>
                      <a:pPr marL="285750" indent="-285750" algn="l">
                        <a:buSzPct val="100000"/>
                        <a:buFont typeface="Arial"/>
                        <a:buChar char="•"/>
                        <a:defRPr b="1" sz="1400"/>
                      </a:pPr>
                      <a:r>
                        <a:t>Time Series Analysis: </a:t>
                      </a:r>
                      <a:r>
                        <a:rPr b="0"/>
                        <a:t>Essential for tracking changes in land surface temperature and vegetation indices.</a:t>
                      </a:r>
                    </a:p>
                  </a:txBody>
                  <a:tcPr marL="9525" marR="9525" marT="9525" marB="9525" anchor="t" anchorCtr="0" horzOverflow="overflow"/>
                </a:tc>
                <a:tc>
                  <a:txBody>
                    <a:bodyPr/>
                    <a:lstStyle/>
                    <a:p>
                      <a:pPr marL="285750" indent="-285750" algn="l">
                        <a:buSzPct val="100000"/>
                        <a:buFont typeface="Arial"/>
                        <a:buChar char="•"/>
                        <a:defRPr sz="1400"/>
                      </a:pPr>
                      <a:r>
                        <a:t>Complexity of Satellite Data</a:t>
                      </a:r>
                    </a:p>
                    <a:p>
                      <a:pPr marL="285750" indent="-285750" algn="l">
                        <a:buSzPct val="100000"/>
                        <a:buFont typeface="Arial"/>
                        <a:buChar char="•"/>
                        <a:defRPr sz="1400"/>
                      </a:pPr>
                      <a:r>
                        <a:t>Scaling and Projection Requirements.</a:t>
                      </a:r>
                    </a:p>
                    <a:p>
                      <a:pPr marL="285750" indent="-285750" algn="l">
                        <a:buSzPct val="100000"/>
                        <a:buFont typeface="Arial"/>
                        <a:buChar char="•"/>
                        <a:defRPr sz="1400"/>
                      </a:pPr>
                      <a:r>
                        <a:t>Time Series Analysis Complexity</a:t>
                      </a:r>
                    </a:p>
                  </a:txBody>
                  <a:tcPr marL="9525" marR="9525" marT="9525" marB="9525" anchor="t" anchorCtr="0" horzOverflow="overflow"/>
                </a:tc>
              </a:tr>
              <a:tr h="2382270">
                <a:tc>
                  <a:txBody>
                    <a:bodyPr/>
                    <a:lstStyle/>
                    <a:p>
                      <a:pPr algn="l">
                        <a:defRPr sz="1800"/>
                      </a:pPr>
                      <a:r>
                        <a:rPr sz="1400"/>
                        <a:t>OpenStreetMap: Challenges and Opportunities in Machine Learning and Remote Sensing</a:t>
                      </a:r>
                    </a:p>
                  </a:txBody>
                  <a:tcPr marL="9525" marR="9525" marT="9525" marB="9525" anchor="t" anchorCtr="0" horzOverflow="overflow"/>
                </a:tc>
                <a:tc>
                  <a:txBody>
                    <a:bodyPr/>
                    <a:lstStyle/>
                    <a:p>
                      <a:pPr algn="l">
                        <a:defRPr b="1" sz="1400"/>
                      </a:pPr>
                      <a:r>
                        <a:t>Published in: </a:t>
                      </a:r>
                      <a:r>
                        <a:rPr sz="1800"/>
                        <a:t> </a:t>
                      </a:r>
                      <a:r>
                        <a:rPr b="0"/>
                        <a:t>IEEE Geoscience and Remote Sensing Magazine (Volume: 9)</a:t>
                      </a:r>
                      <a:endParaRPr b="0"/>
                    </a:p>
                    <a:p>
                      <a:pPr algn="l">
                        <a:defRPr b="1" sz="1400"/>
                      </a:pPr>
                      <a:r>
                        <a:t>Publisher: IEEE</a:t>
                      </a:r>
                    </a:p>
                    <a:p>
                      <a:pPr algn="l">
                        <a:defRPr b="1" sz="1400"/>
                      </a:pPr>
                      <a:r>
                        <a:t>Date of conference: </a:t>
                      </a:r>
                      <a:r>
                        <a:rPr b="0"/>
                        <a:t>March 2021</a:t>
                      </a:r>
                      <a:endParaRPr b="0"/>
                    </a:p>
                  </a:txBody>
                  <a:tcPr marL="9525" marR="9525" marT="9525" marB="9525" anchor="t" anchorCtr="0" horzOverflow="overflow"/>
                </a:tc>
                <a:tc>
                  <a:txBody>
                    <a:bodyPr/>
                    <a:lstStyle/>
                    <a:p>
                      <a:pPr marL="285750" indent="-285750" algn="l">
                        <a:buSzPct val="100000"/>
                        <a:buFont typeface="Arial"/>
                        <a:buChar char="•"/>
                        <a:defRPr b="1" sz="1400"/>
                      </a:pPr>
                      <a:r>
                        <a:t>Land Use Mapping</a:t>
                      </a:r>
                      <a:r>
                        <a:rPr b="0"/>
                        <a:t>: Combining OSM data with remote sensing imagery enables effective land cover classification.</a:t>
                      </a:r>
                      <a:endParaRPr b="0"/>
                    </a:p>
                    <a:p>
                      <a:pPr marL="285750" indent="-285750" algn="l">
                        <a:buSzPct val="100000"/>
                        <a:buFont typeface="Arial"/>
                        <a:buChar char="•"/>
                        <a:defRPr b="1" sz="1400"/>
                      </a:pPr>
                      <a:r>
                        <a:t>OSM is effective in finding</a:t>
                      </a:r>
                      <a:r>
                        <a:rPr b="0"/>
                        <a:t>:</a:t>
                      </a:r>
                      <a:br>
                        <a:rPr b="0"/>
                      </a:br>
                      <a:r>
                        <a:rPr b="0"/>
                        <a:t>Street Networks</a:t>
                      </a:r>
                      <a:br>
                        <a:rPr b="0"/>
                      </a:br>
                      <a:r>
                        <a:rPr b="0"/>
                        <a:t>Building Footprints</a:t>
                      </a:r>
                      <a:br>
                        <a:rPr b="0"/>
                      </a:br>
                      <a:r>
                        <a:rPr b="0"/>
                        <a:t>Stream/water resource identification</a:t>
                      </a:r>
                    </a:p>
                  </a:txBody>
                  <a:tcPr marL="9525" marR="9525" marT="9525" marB="9525" anchor="t" anchorCtr="0" horzOverflow="overflow"/>
                </a:tc>
                <a:tc>
                  <a:txBody>
                    <a:bodyPr/>
                    <a:lstStyle/>
                    <a:p>
                      <a:pPr marL="285750" indent="-285750" algn="l">
                        <a:buSzPct val="100000"/>
                        <a:buFont typeface="Arial"/>
                        <a:buChar char="•"/>
                        <a:defRPr b="1" sz="1400"/>
                      </a:pPr>
                      <a:r>
                        <a:t>Standardization of Tags</a:t>
                      </a:r>
                      <a:r>
                        <a:rPr b="0"/>
                        <a:t>: Improving the consistency and accuracy of semantic tags is essential</a:t>
                      </a:r>
                      <a:endParaRPr b="0"/>
                    </a:p>
                    <a:p>
                      <a:pPr marL="285750" indent="-285750" algn="l">
                        <a:buSzPct val="100000"/>
                        <a:buFont typeface="Arial"/>
                        <a:buChar char="•"/>
                        <a:defRPr b="1" sz="1400"/>
                      </a:pPr>
                      <a:r>
                        <a:t>Integration of Methods</a:t>
                      </a:r>
                      <a:r>
                        <a:rPr b="0"/>
                        <a:t>: integration into popular OSM editing tools (like iD Editor and JOSM) is limited.</a:t>
                      </a:r>
                    </a:p>
                  </a:txBody>
                  <a:tcPr marL="9525" marR="9525" marT="9525" marB="9525" anchor="t" anchorCtr="0" horzOverflow="overflow"/>
                </a:tc>
              </a:tr>
            </a:tbl>
          </a:graphicData>
        </a:graphic>
      </p:graphicFrame>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